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58" r:id="rId2"/>
    <p:sldMasterId id="2147483776" r:id="rId3"/>
  </p:sldMasterIdLst>
  <p:notesMasterIdLst>
    <p:notesMasterId r:id="rId37"/>
  </p:notesMasterIdLst>
  <p:sldIdLst>
    <p:sldId id="256" r:id="rId4"/>
    <p:sldId id="267" r:id="rId5"/>
    <p:sldId id="273" r:id="rId6"/>
    <p:sldId id="275" r:id="rId7"/>
    <p:sldId id="263" r:id="rId8"/>
    <p:sldId id="283" r:id="rId9"/>
    <p:sldId id="278" r:id="rId10"/>
    <p:sldId id="279" r:id="rId11"/>
    <p:sldId id="280" r:id="rId12"/>
    <p:sldId id="284" r:id="rId13"/>
    <p:sldId id="282" r:id="rId14"/>
    <p:sldId id="281" r:id="rId15"/>
    <p:sldId id="276" r:id="rId16"/>
    <p:sldId id="274" r:id="rId17"/>
    <p:sldId id="265" r:id="rId18"/>
    <p:sldId id="266" r:id="rId19"/>
    <p:sldId id="285" r:id="rId20"/>
    <p:sldId id="286" r:id="rId21"/>
    <p:sldId id="295" r:id="rId22"/>
    <p:sldId id="262" r:id="rId23"/>
    <p:sldId id="257" r:id="rId24"/>
    <p:sldId id="261" r:id="rId25"/>
    <p:sldId id="259" r:id="rId26"/>
    <p:sldId id="260" r:id="rId27"/>
    <p:sldId id="258" r:id="rId28"/>
    <p:sldId id="287" r:id="rId29"/>
    <p:sldId id="288" r:id="rId30"/>
    <p:sldId id="289" r:id="rId31"/>
    <p:sldId id="290" r:id="rId32"/>
    <p:sldId id="294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7AF8-A493-4CA3-B3D4-EA2958962052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7669D-DA0A-4315-ABC3-E382D0DF29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2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31634D-91A3-405C-8E6D-01FFA53173F9}" type="slidenum">
              <a:rPr lang="en-US" altLang="pt-BR"/>
              <a:pPr/>
              <a:t>18</a:t>
            </a:fld>
            <a:endParaRPr lang="en-US" altLang="pt-BR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372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18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61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108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424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8683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3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166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781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1699-BF18-4B94-AC7A-29F13AD22278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066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EA53-9659-4DB2-AB4F-4095D901AED1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452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11DF8-ACC5-4F89-B268-CAD369C89FA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93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9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D41D-55DF-4881-BCC3-6CAE7C825B12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323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63D6-E2FB-4E57-9CC5-91DA8B60C1E6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689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D8AC-911B-4DF1-BD56-8B3340C78A80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941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37C2-2788-46C4-A615-1EADC6FBB1AA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801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CD3D-657D-48DD-8362-CAD317AB0B08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129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6B31-4A2F-43AD-BC83-9F2F972BB31B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789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DBE6-144D-4F97-BBC5-9769CDC2781F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551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5A13-15BC-4DE1-8D58-D6338B9C2991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9575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52EB-B3D5-43D9-B33D-D4B9436DA08A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667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96F6-CC10-43D4-82F0-DD0D9A0A8558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796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626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3B95-7B0C-41B8-B054-1668426AE1F8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841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DEF6F-6E8B-4FE6-9B56-729BA1B8C37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9241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E36-DEBD-492C-9C9E-A7DB81C7235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440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191A73-EE83-48B5-AF1E-C318EFBC0D32}" type="datetime1">
              <a:rPr lang="pt-BR" altLang="ja-JP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478F96E-6C69-46FE-AAC9-5CB58E4A00AC}" type="slidenum">
              <a:rPr lang="en-US" altLang="ja-JP"/>
              <a:pPr/>
              <a:t>‹nº›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8211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42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76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48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05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76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4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1394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03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91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48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49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66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53CBBD4-20C5-4C6B-BAA1-25C90DE5CF59}" type="slidenum">
              <a:rPr lang="pt-BR" alt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7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525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16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73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62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82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97700-29A1-4C55-9D38-044405D2AC24}" type="datetimeFigureOut">
              <a:rPr lang="pt-BR" smtClean="0"/>
              <a:t>13/02/2015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CEE03D-7401-4BC8-8D4C-0F5AE71D91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0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9B78-079C-4352-BF57-0D433758EA6F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DB2FBE-44D4-4404-AE22-FBE6CE9D52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64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58B0D-4D05-4E09-AF81-70556D80CF53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13/02/2015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3CA1-6FDD-4EBB-B12C-A0F69838213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1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4058" y="1307639"/>
            <a:ext cx="8589649" cy="1615866"/>
          </a:xfrm>
        </p:spPr>
        <p:txBody>
          <a:bodyPr>
            <a:normAutofit/>
          </a:bodyPr>
          <a:lstStyle/>
          <a:p>
            <a:r>
              <a:rPr lang="pt-BR" sz="3600" dirty="0" err="1" smtClean="0">
                <a:solidFill>
                  <a:srgbClr val="00B050"/>
                </a:solidFill>
              </a:rPr>
              <a:t>In-service</a:t>
            </a:r>
            <a:r>
              <a:rPr lang="pt-BR" sz="3600" dirty="0" smtClean="0">
                <a:solidFill>
                  <a:srgbClr val="00B050"/>
                </a:solidFill>
              </a:rPr>
              <a:t> </a:t>
            </a:r>
            <a:r>
              <a:rPr lang="pt-BR" sz="3600" dirty="0" err="1" smtClean="0">
                <a:solidFill>
                  <a:srgbClr val="00B050"/>
                </a:solidFill>
              </a:rPr>
              <a:t>Teacher</a:t>
            </a:r>
            <a:r>
              <a:rPr lang="pt-BR" sz="3600" dirty="0" smtClean="0">
                <a:solidFill>
                  <a:srgbClr val="00B050"/>
                </a:solidFill>
              </a:rPr>
              <a:t> </a:t>
            </a:r>
            <a:r>
              <a:rPr lang="pt-BR" sz="3600" dirty="0" err="1" smtClean="0">
                <a:solidFill>
                  <a:srgbClr val="00B050"/>
                </a:solidFill>
              </a:rPr>
              <a:t>Education</a:t>
            </a:r>
            <a:r>
              <a:rPr lang="pt-BR" sz="3600" dirty="0" smtClean="0">
                <a:solidFill>
                  <a:srgbClr val="00B050"/>
                </a:solidFill>
              </a:rPr>
              <a:t> in </a:t>
            </a:r>
            <a:r>
              <a:rPr lang="pt-BR" sz="3600" dirty="0" err="1" smtClean="0">
                <a:solidFill>
                  <a:srgbClr val="00B050"/>
                </a:solidFill>
              </a:rPr>
              <a:t>Brazil</a:t>
            </a:r>
            <a:r>
              <a:rPr lang="pt-BR" sz="3600" dirty="0" smtClean="0">
                <a:solidFill>
                  <a:srgbClr val="00B050"/>
                </a:solidFill>
              </a:rPr>
              <a:t>:</a:t>
            </a:r>
            <a:br>
              <a:rPr lang="pt-BR" sz="3600" dirty="0" smtClean="0">
                <a:solidFill>
                  <a:srgbClr val="00B050"/>
                </a:solidFill>
              </a:rPr>
            </a:br>
            <a:r>
              <a:rPr lang="pt-BR" sz="3600" dirty="0" err="1" smtClean="0">
                <a:solidFill>
                  <a:srgbClr val="00B050"/>
                </a:solidFill>
              </a:rPr>
              <a:t>projects</a:t>
            </a:r>
            <a:r>
              <a:rPr lang="pt-BR" sz="3600" dirty="0" smtClean="0">
                <a:solidFill>
                  <a:srgbClr val="00B050"/>
                </a:solidFill>
              </a:rPr>
              <a:t> in UFSCar</a:t>
            </a:r>
            <a:endParaRPr lang="pt-BR" sz="3600" dirty="0">
              <a:solidFill>
                <a:srgbClr val="00B05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70706" y="3497040"/>
            <a:ext cx="7766936" cy="2581787"/>
          </a:xfrm>
        </p:spPr>
        <p:txBody>
          <a:bodyPr>
            <a:noAutofit/>
          </a:bodyPr>
          <a:lstStyle/>
          <a:p>
            <a:r>
              <a:rPr lang="pt-BR" sz="1600" dirty="0" smtClean="0"/>
              <a:t>ICME </a:t>
            </a:r>
            <a:r>
              <a:rPr lang="pt-BR" sz="1600" dirty="0" err="1" smtClean="0"/>
              <a:t>Survey</a:t>
            </a:r>
            <a:r>
              <a:rPr lang="pt-BR" sz="1600" dirty="0" smtClean="0"/>
              <a:t> Team Meeting </a:t>
            </a:r>
            <a:br>
              <a:rPr lang="pt-BR" sz="1600" dirty="0" smtClean="0"/>
            </a:br>
            <a:r>
              <a:rPr lang="pt-BR" sz="1600" dirty="0" err="1" smtClean="0"/>
              <a:t>University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Tsukuba</a:t>
            </a:r>
            <a:r>
              <a:rPr lang="pt-BR" sz="1600" dirty="0" smtClean="0"/>
              <a:t> – 13 </a:t>
            </a:r>
            <a:r>
              <a:rPr lang="pt-BR" sz="1600" dirty="0" err="1" smtClean="0"/>
              <a:t>February</a:t>
            </a:r>
            <a:r>
              <a:rPr lang="pt-BR" sz="1600" dirty="0" smtClean="0"/>
              <a:t> 2015</a:t>
            </a:r>
          </a:p>
          <a:p>
            <a:endParaRPr lang="pt-BR" sz="1600" dirty="0"/>
          </a:p>
          <a:p>
            <a:r>
              <a:rPr lang="pt-BR" sz="1600" dirty="0" smtClean="0"/>
              <a:t>A </a:t>
            </a:r>
            <a:r>
              <a:rPr lang="pt-BR" sz="1600" dirty="0" err="1" smtClean="0"/>
              <a:t>contribution</a:t>
            </a:r>
            <a:r>
              <a:rPr lang="pt-BR" sz="1600" dirty="0" smtClean="0"/>
              <a:t> </a:t>
            </a:r>
            <a:r>
              <a:rPr lang="pt-BR" sz="1600" dirty="0" err="1" smtClean="0"/>
              <a:t>from</a:t>
            </a:r>
            <a:r>
              <a:rPr lang="pt-BR" sz="1600" dirty="0" smtClean="0"/>
              <a:t> </a:t>
            </a:r>
            <a:r>
              <a:rPr lang="pt-BR" sz="1600" dirty="0" err="1" smtClean="0"/>
              <a:t>Brazil</a:t>
            </a:r>
            <a:r>
              <a:rPr lang="pt-BR" sz="1600" dirty="0" smtClean="0"/>
              <a:t>:</a:t>
            </a:r>
          </a:p>
          <a:p>
            <a:r>
              <a:rPr lang="pt-BR" sz="1600" dirty="0" smtClean="0"/>
              <a:t>Yuriko Yamamoto Baldin (yuriko@dm.ufscar.br)</a:t>
            </a:r>
          </a:p>
          <a:p>
            <a:r>
              <a:rPr lang="pt-BR" sz="1600" dirty="0" smtClean="0"/>
              <a:t>Professor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Mathematics</a:t>
            </a:r>
            <a:endParaRPr lang="pt-BR" sz="1600" dirty="0" smtClean="0"/>
          </a:p>
          <a:p>
            <a:r>
              <a:rPr lang="pt-BR" sz="1600" dirty="0" smtClean="0"/>
              <a:t> </a:t>
            </a:r>
            <a:r>
              <a:rPr lang="pt-BR" sz="1600" dirty="0" err="1" smtClean="0"/>
              <a:t>Department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Mathematics</a:t>
            </a:r>
            <a:r>
              <a:rPr lang="pt-BR" sz="1600" dirty="0" smtClean="0"/>
              <a:t> – Universidade Federal de São Carlos</a:t>
            </a:r>
            <a:endParaRPr lang="pt-BR" sz="1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2" y="4750123"/>
            <a:ext cx="2000264" cy="10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dirty="0" err="1"/>
              <a:t>Lesson</a:t>
            </a:r>
            <a:r>
              <a:rPr lang="pt-BR" altLang="pt-BR" sz="4000" dirty="0"/>
              <a:t> </a:t>
            </a:r>
            <a:r>
              <a:rPr lang="pt-BR" altLang="pt-BR" sz="4000" dirty="0" err="1"/>
              <a:t>Study</a:t>
            </a:r>
            <a:r>
              <a:rPr lang="pt-BR" altLang="pt-BR" sz="4000" dirty="0"/>
              <a:t> in </a:t>
            </a:r>
            <a:r>
              <a:rPr lang="pt-BR" altLang="pt-BR" sz="4000" dirty="0" err="1"/>
              <a:t>Brazilian</a:t>
            </a:r>
            <a:r>
              <a:rPr lang="pt-BR" altLang="pt-BR" sz="4000" dirty="0"/>
              <a:t> </a:t>
            </a:r>
            <a:r>
              <a:rPr lang="pt-BR" altLang="pt-BR" sz="4000" dirty="0" err="1"/>
              <a:t>context</a:t>
            </a:r>
            <a:endParaRPr lang="pt-BR" altLang="pt-BR" sz="4000" dirty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1439" y="1609726"/>
            <a:ext cx="4429125" cy="45053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79777" y="1772817"/>
            <a:ext cx="3580675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prstClr val="white"/>
                </a:solidFill>
              </a:rPr>
              <a:t>Reflection</a:t>
            </a:r>
            <a:r>
              <a:rPr lang="pt-BR" dirty="0">
                <a:solidFill>
                  <a:prstClr val="white"/>
                </a:solidFill>
              </a:rPr>
              <a:t>, </a:t>
            </a:r>
            <a:r>
              <a:rPr lang="pt-BR" dirty="0" err="1">
                <a:solidFill>
                  <a:prstClr val="white"/>
                </a:solidFill>
              </a:rPr>
              <a:t>Preparation</a:t>
            </a:r>
            <a:r>
              <a:rPr lang="pt-BR" dirty="0">
                <a:solidFill>
                  <a:prstClr val="white"/>
                </a:solidFill>
              </a:rPr>
              <a:t>: </a:t>
            </a:r>
            <a:r>
              <a:rPr lang="pt-BR" dirty="0" err="1">
                <a:solidFill>
                  <a:prstClr val="white"/>
                </a:solidFill>
              </a:rPr>
              <a:t>contents</a:t>
            </a:r>
            <a:r>
              <a:rPr lang="pt-BR" dirty="0">
                <a:solidFill>
                  <a:prstClr val="white"/>
                </a:solidFill>
              </a:rPr>
              <a:t>,</a:t>
            </a:r>
          </a:p>
          <a:p>
            <a:r>
              <a:rPr lang="pt-BR" dirty="0">
                <a:solidFill>
                  <a:prstClr val="white"/>
                </a:solidFill>
              </a:rPr>
              <a:t> curricular </a:t>
            </a:r>
            <a:r>
              <a:rPr lang="pt-BR" dirty="0" err="1">
                <a:solidFill>
                  <a:prstClr val="white"/>
                </a:solidFill>
              </a:rPr>
              <a:t>objectives</a:t>
            </a:r>
            <a:r>
              <a:rPr lang="pt-BR" dirty="0">
                <a:solidFill>
                  <a:prstClr val="white"/>
                </a:solidFill>
              </a:rPr>
              <a:t>, </a:t>
            </a:r>
            <a:r>
              <a:rPr lang="pt-BR" dirty="0" err="1">
                <a:solidFill>
                  <a:prstClr val="white"/>
                </a:solidFill>
              </a:rPr>
              <a:t>classroom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72372" y="2937236"/>
            <a:ext cx="3053721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white"/>
                </a:solidFill>
              </a:rPr>
              <a:t>Planning/</a:t>
            </a:r>
            <a:r>
              <a:rPr lang="pt-BR" dirty="0" err="1">
                <a:solidFill>
                  <a:prstClr val="white"/>
                </a:solidFill>
              </a:rPr>
              <a:t>posing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problems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and</a:t>
            </a:r>
            <a:endParaRPr lang="pt-BR" dirty="0">
              <a:solidFill>
                <a:prstClr val="white"/>
              </a:solidFill>
            </a:endParaRPr>
          </a:p>
          <a:p>
            <a:r>
              <a:rPr lang="pt-BR" dirty="0" err="1">
                <a:solidFill>
                  <a:prstClr val="white"/>
                </a:solidFill>
              </a:rPr>
              <a:t>questioning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42767" y="4101655"/>
            <a:ext cx="3953434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white"/>
                </a:solidFill>
              </a:rPr>
              <a:t>Execute </a:t>
            </a:r>
            <a:r>
              <a:rPr lang="pt-BR" dirty="0" err="1">
                <a:solidFill>
                  <a:prstClr val="white"/>
                </a:solidFill>
              </a:rPr>
              <a:t>the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plan</a:t>
            </a:r>
            <a:r>
              <a:rPr lang="pt-BR" dirty="0">
                <a:solidFill>
                  <a:prstClr val="white"/>
                </a:solidFill>
              </a:rPr>
              <a:t>,  observe/ </a:t>
            </a:r>
            <a:r>
              <a:rPr lang="pt-BR" dirty="0" err="1">
                <a:solidFill>
                  <a:prstClr val="white"/>
                </a:solidFill>
              </a:rPr>
              <a:t>take</a:t>
            </a:r>
            <a:r>
              <a:rPr lang="pt-BR" dirty="0">
                <a:solidFill>
                  <a:prstClr val="white"/>
                </a:solidFill>
              </a:rPr>
              <a:t> notes </a:t>
            </a:r>
            <a:r>
              <a:rPr lang="pt-BR" dirty="0" err="1">
                <a:solidFill>
                  <a:prstClr val="white"/>
                </a:solidFill>
              </a:rPr>
              <a:t>about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reactions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and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results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10746" y="5392359"/>
            <a:ext cx="2851871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prstClr val="white"/>
                </a:solidFill>
              </a:rPr>
              <a:t>Critical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reflection</a:t>
            </a:r>
            <a:r>
              <a:rPr lang="pt-BR" dirty="0">
                <a:solidFill>
                  <a:prstClr val="white"/>
                </a:solidFill>
              </a:rPr>
              <a:t>/</a:t>
            </a:r>
            <a:r>
              <a:rPr lang="pt-BR" dirty="0" err="1">
                <a:solidFill>
                  <a:prstClr val="white"/>
                </a:solidFill>
              </a:rPr>
              <a:t>evaluation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have esquerda 5"/>
          <p:cNvSpPr/>
          <p:nvPr/>
        </p:nvSpPr>
        <p:spPr>
          <a:xfrm>
            <a:off x="2871989" y="1957589"/>
            <a:ext cx="557676" cy="39666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368992" y="1517259"/>
            <a:ext cx="403828" cy="46902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vert="wordArtVert" wrap="none" rtlCol="0">
            <a:spAutoFit/>
          </a:bodyPr>
          <a:lstStyle/>
          <a:p>
            <a:r>
              <a:rPr lang="pt-BR" sz="1200" b="1" dirty="0" err="1" smtClean="0">
                <a:solidFill>
                  <a:srgbClr val="FF0000"/>
                </a:solidFill>
              </a:rPr>
              <a:t>Problem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Solving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Steps</a:t>
            </a:r>
            <a:endParaRPr lang="pt-BR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Problem</a:t>
            </a:r>
            <a:r>
              <a:rPr lang="pt-BR" dirty="0" smtClean="0"/>
              <a:t> </a:t>
            </a:r>
            <a:r>
              <a:rPr lang="pt-BR" dirty="0" err="1" smtClean="0"/>
              <a:t>Solving</a:t>
            </a:r>
            <a:r>
              <a:rPr lang="pt-BR" dirty="0" smtClean="0"/>
              <a:t> in </a:t>
            </a:r>
            <a:r>
              <a:rPr lang="pt-BR" dirty="0" err="1" smtClean="0"/>
              <a:t>participative</a:t>
            </a:r>
            <a:r>
              <a:rPr lang="pt-BR" dirty="0" smtClean="0"/>
              <a:t> </a:t>
            </a:r>
            <a:r>
              <a:rPr lang="pt-BR" dirty="0" err="1" smtClean="0"/>
              <a:t>learning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>
                <a:solidFill>
                  <a:srgbClr val="00B050"/>
                </a:solidFill>
              </a:rPr>
              <a:t>Students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learn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how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study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and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learn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/>
              <a:t>what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“</a:t>
            </a:r>
            <a:r>
              <a:rPr lang="pt-BR" dirty="0" err="1" smtClean="0"/>
              <a:t>to</a:t>
            </a:r>
            <a:r>
              <a:rPr lang="pt-BR" dirty="0" smtClean="0"/>
              <a:t> do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activities</a:t>
            </a:r>
            <a:r>
              <a:rPr lang="pt-BR" dirty="0" smtClean="0"/>
              <a:t>”, </a:t>
            </a:r>
            <a:r>
              <a:rPr lang="pt-BR" dirty="0" err="1" smtClean="0"/>
              <a:t>they</a:t>
            </a:r>
            <a:r>
              <a:rPr lang="pt-BR" dirty="0" smtClean="0"/>
              <a:t> play </a:t>
            </a:r>
            <a:r>
              <a:rPr lang="pt-BR" dirty="0" err="1" smtClean="0"/>
              <a:t>active</a:t>
            </a:r>
            <a:r>
              <a:rPr lang="pt-BR" dirty="0" smtClean="0"/>
              <a:t> role in </a:t>
            </a:r>
            <a:r>
              <a:rPr lang="pt-BR" dirty="0" err="1" smtClean="0"/>
              <a:t>building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, </a:t>
            </a:r>
            <a:r>
              <a:rPr lang="pt-BR" dirty="0" err="1" smtClean="0"/>
              <a:t>being</a:t>
            </a:r>
            <a:r>
              <a:rPr lang="pt-BR" dirty="0" smtClean="0"/>
              <a:t> </a:t>
            </a:r>
            <a:r>
              <a:rPr lang="pt-BR" dirty="0" err="1" smtClean="0"/>
              <a:t>critic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solutions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strategies</a:t>
            </a:r>
            <a:r>
              <a:rPr lang="pt-BR" dirty="0" smtClean="0"/>
              <a:t>; </a:t>
            </a:r>
          </a:p>
          <a:p>
            <a:r>
              <a:rPr lang="pt-BR" dirty="0" err="1" smtClean="0">
                <a:solidFill>
                  <a:srgbClr val="C00000"/>
                </a:solidFill>
              </a:rPr>
              <a:t>Teachers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err="1" smtClean="0">
                <a:solidFill>
                  <a:srgbClr val="C00000"/>
                </a:solidFill>
              </a:rPr>
              <a:t>learn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err="1" smtClean="0">
                <a:solidFill>
                  <a:srgbClr val="C00000"/>
                </a:solidFill>
              </a:rPr>
              <a:t>how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err="1" smtClean="0">
                <a:solidFill>
                  <a:srgbClr val="C00000"/>
                </a:solidFill>
              </a:rPr>
              <a:t>to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err="1" smtClean="0">
                <a:solidFill>
                  <a:srgbClr val="C00000"/>
                </a:solidFill>
              </a:rPr>
              <a:t>teach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 smtClean="0"/>
              <a:t>changing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paradigm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classroom</a:t>
            </a:r>
            <a:r>
              <a:rPr lang="pt-BR" dirty="0" smtClean="0"/>
              <a:t> </a:t>
            </a:r>
            <a:r>
              <a:rPr lang="pt-BR" dirty="0" err="1" smtClean="0"/>
              <a:t>activities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active</a:t>
            </a:r>
            <a:r>
              <a:rPr lang="pt-BR" dirty="0" smtClean="0"/>
              <a:t> </a:t>
            </a:r>
            <a:r>
              <a:rPr lang="pt-BR" dirty="0" err="1" smtClean="0"/>
              <a:t>participation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students</a:t>
            </a:r>
            <a:r>
              <a:rPr lang="pt-BR" dirty="0" smtClean="0"/>
              <a:t>.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consolidate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organized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required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conduct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i="1" dirty="0" err="1" smtClean="0">
                <a:solidFill>
                  <a:srgbClr val="C00000"/>
                </a:solidFill>
              </a:rPr>
              <a:t>mathematical</a:t>
            </a:r>
            <a:r>
              <a:rPr lang="pt-BR" i="1" dirty="0" smtClean="0">
                <a:solidFill>
                  <a:srgbClr val="C00000"/>
                </a:solidFill>
              </a:rPr>
              <a:t> </a:t>
            </a:r>
            <a:r>
              <a:rPr lang="pt-BR" i="1" dirty="0" err="1" smtClean="0">
                <a:solidFill>
                  <a:srgbClr val="C00000"/>
                </a:solidFill>
              </a:rPr>
              <a:t>thinking</a:t>
            </a:r>
            <a:r>
              <a:rPr lang="pt-BR" i="1" dirty="0" smtClean="0">
                <a:solidFill>
                  <a:srgbClr val="C00000"/>
                </a:solidFill>
              </a:rPr>
              <a:t> </a:t>
            </a:r>
            <a:r>
              <a:rPr lang="pt-BR" dirty="0" smtClean="0"/>
              <a:t> </a:t>
            </a:r>
            <a:r>
              <a:rPr lang="pt-BR" dirty="0" err="1" smtClean="0"/>
              <a:t>built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students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3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200" dirty="0" err="1" smtClean="0"/>
              <a:t>International</a:t>
            </a:r>
            <a:r>
              <a:rPr lang="pt-BR" sz="2200" dirty="0" smtClean="0"/>
              <a:t> </a:t>
            </a:r>
            <a:r>
              <a:rPr lang="pt-BR" sz="2200" dirty="0" err="1" smtClean="0"/>
              <a:t>trend</a:t>
            </a:r>
            <a:r>
              <a:rPr lang="pt-BR" sz="2200" dirty="0" smtClean="0"/>
              <a:t> in </a:t>
            </a:r>
            <a:r>
              <a:rPr lang="pt-BR" sz="2200" dirty="0" err="1" smtClean="0"/>
              <a:t>Mathematics</a:t>
            </a:r>
            <a:r>
              <a:rPr lang="pt-BR" sz="2200" dirty="0" smtClean="0"/>
              <a:t> </a:t>
            </a:r>
            <a:r>
              <a:rPr lang="pt-BR" sz="2200" dirty="0" err="1" smtClean="0"/>
              <a:t>Education</a:t>
            </a:r>
            <a:r>
              <a:rPr lang="pt-BR" sz="2200" dirty="0" smtClean="0"/>
              <a:t> </a:t>
            </a:r>
            <a:r>
              <a:rPr lang="pt-BR" sz="2200" dirty="0" err="1" smtClean="0"/>
              <a:t>Research</a:t>
            </a:r>
            <a:r>
              <a:rPr lang="pt-BR" sz="2200" dirty="0" smtClean="0"/>
              <a:t> </a:t>
            </a:r>
            <a:r>
              <a:rPr lang="pt-BR" sz="2200" dirty="0" err="1" smtClean="0"/>
              <a:t>on</a:t>
            </a:r>
            <a:r>
              <a:rPr lang="pt-BR" sz="2200" dirty="0" smtClean="0"/>
              <a:t> </a:t>
            </a:r>
            <a:br>
              <a:rPr lang="pt-BR" sz="2200" dirty="0" smtClean="0"/>
            </a:br>
            <a:r>
              <a:rPr lang="pt-BR" sz="2200" dirty="0" smtClean="0"/>
              <a:t>The Professional </a:t>
            </a:r>
            <a:r>
              <a:rPr lang="pt-BR" sz="2200" dirty="0" err="1" smtClean="0"/>
              <a:t>Development</a:t>
            </a:r>
            <a:r>
              <a:rPr lang="pt-BR" sz="2200" dirty="0" smtClean="0"/>
              <a:t> for </a:t>
            </a:r>
            <a:r>
              <a:rPr lang="pt-BR" sz="2200" dirty="0" err="1" smtClean="0"/>
              <a:t>School</a:t>
            </a:r>
            <a:r>
              <a:rPr lang="pt-BR" sz="2200" dirty="0" smtClean="0"/>
              <a:t> </a:t>
            </a:r>
            <a:r>
              <a:rPr lang="pt-BR" sz="2200" dirty="0" err="1" smtClean="0"/>
              <a:t>Teachers</a:t>
            </a:r>
            <a:r>
              <a:rPr lang="pt-BR" sz="2200" dirty="0" smtClean="0"/>
              <a:t> (ICMI </a:t>
            </a:r>
            <a:r>
              <a:rPr lang="pt-BR" sz="2200" dirty="0" err="1" smtClean="0"/>
              <a:t>Study</a:t>
            </a:r>
            <a:r>
              <a:rPr lang="pt-BR" sz="2200" dirty="0" smtClean="0"/>
              <a:t> 15):</a:t>
            </a:r>
            <a:br>
              <a:rPr lang="pt-BR" sz="2200" dirty="0" smtClean="0"/>
            </a:br>
            <a:r>
              <a:rPr lang="pt-BR" sz="2200" i="1" dirty="0" err="1" smtClean="0"/>
              <a:t>Practice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Based</a:t>
            </a:r>
            <a:r>
              <a:rPr lang="pt-BR" sz="2200" i="1" dirty="0" smtClean="0"/>
              <a:t> Professional </a:t>
            </a:r>
            <a:r>
              <a:rPr lang="pt-BR" sz="2200" i="1" dirty="0" err="1" smtClean="0"/>
              <a:t>Development</a:t>
            </a:r>
            <a:r>
              <a:rPr lang="pt-BR" sz="2200" i="1" dirty="0" smtClean="0"/>
              <a:t> - PBPD</a:t>
            </a:r>
            <a:endParaRPr lang="pt-BR" sz="22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28604" y="2751786"/>
            <a:ext cx="8915400" cy="37776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become</a:t>
            </a:r>
            <a:r>
              <a:rPr lang="pt-BR" dirty="0" smtClean="0"/>
              <a:t> </a:t>
            </a:r>
            <a:r>
              <a:rPr lang="pt-BR" dirty="0" err="1" smtClean="0"/>
              <a:t>Researchers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their</a:t>
            </a:r>
            <a:r>
              <a:rPr lang="pt-BR" dirty="0" smtClean="0"/>
              <a:t> </a:t>
            </a:r>
            <a:r>
              <a:rPr lang="pt-BR" dirty="0" err="1" smtClean="0"/>
              <a:t>Practices</a:t>
            </a:r>
            <a:r>
              <a:rPr lang="pt-BR" dirty="0" smtClean="0"/>
              <a:t>, </a:t>
            </a:r>
            <a:r>
              <a:rPr lang="pt-BR" dirty="0" err="1" smtClean="0"/>
              <a:t>based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Educational</a:t>
            </a:r>
            <a:r>
              <a:rPr lang="pt-BR" dirty="0" smtClean="0"/>
              <a:t> </a:t>
            </a:r>
            <a:r>
              <a:rPr lang="pt-BR" dirty="0" err="1" smtClean="0"/>
              <a:t>Theories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grounded</a:t>
            </a:r>
            <a:r>
              <a:rPr lang="pt-BR" dirty="0" smtClean="0"/>
              <a:t> in </a:t>
            </a:r>
            <a:r>
              <a:rPr lang="pt-BR" dirty="0" err="1" smtClean="0"/>
              <a:t>solid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 (</a:t>
            </a:r>
            <a:r>
              <a:rPr lang="pt-BR" dirty="0" err="1" smtClean="0"/>
              <a:t>Pedagogical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AND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for </a:t>
            </a:r>
            <a:r>
              <a:rPr lang="pt-BR" dirty="0" err="1" smtClean="0"/>
              <a:t>Teaching</a:t>
            </a:r>
            <a:r>
              <a:rPr lang="pt-BR" dirty="0" smtClean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The </a:t>
            </a:r>
            <a:r>
              <a:rPr lang="pt-BR" dirty="0" err="1"/>
              <a:t>increasing</a:t>
            </a:r>
            <a:r>
              <a:rPr lang="pt-BR" dirty="0"/>
              <a:t> </a:t>
            </a:r>
            <a:r>
              <a:rPr lang="pt-BR" dirty="0" err="1"/>
              <a:t>perception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Math</a:t>
            </a:r>
            <a:r>
              <a:rPr lang="pt-BR" dirty="0"/>
              <a:t> </a:t>
            </a:r>
            <a:r>
              <a:rPr lang="pt-BR" dirty="0" err="1"/>
              <a:t>Educators</a:t>
            </a:r>
            <a:r>
              <a:rPr lang="pt-BR" dirty="0"/>
              <a:t> 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field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b="1" dirty="0"/>
              <a:t>“</a:t>
            </a:r>
            <a:r>
              <a:rPr lang="pt-BR" b="1" i="1" dirty="0" err="1"/>
              <a:t>teaching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</a:t>
            </a:r>
            <a:r>
              <a:rPr lang="pt-BR" b="1" i="1" dirty="0" err="1"/>
              <a:t>learning</a:t>
            </a:r>
            <a:r>
              <a:rPr lang="pt-BR" b="1" i="1" dirty="0"/>
              <a:t> </a:t>
            </a:r>
            <a:r>
              <a:rPr lang="pt-BR" b="1" i="1" dirty="0" err="1"/>
              <a:t>Mathematics</a:t>
            </a:r>
            <a:r>
              <a:rPr lang="pt-BR" b="1" dirty="0"/>
              <a:t>”</a:t>
            </a:r>
            <a:r>
              <a:rPr lang="pt-BR" dirty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/>
              <a:t>focus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“</a:t>
            </a:r>
            <a:r>
              <a:rPr lang="pt-BR" b="1" i="1" dirty="0" err="1"/>
              <a:t>practice</a:t>
            </a:r>
            <a:r>
              <a:rPr lang="pt-BR" b="1" i="1" dirty="0"/>
              <a:t> in </a:t>
            </a:r>
            <a:r>
              <a:rPr lang="pt-BR" b="1" i="1" dirty="0" err="1"/>
              <a:t>and</a:t>
            </a:r>
            <a:r>
              <a:rPr lang="pt-BR" b="1" i="1" dirty="0"/>
              <a:t> for </a:t>
            </a:r>
            <a:r>
              <a:rPr lang="pt-BR" b="1" i="1" dirty="0" err="1"/>
              <a:t>classroom</a:t>
            </a:r>
            <a:r>
              <a:rPr lang="pt-BR" b="1" i="1" dirty="0"/>
              <a:t> </a:t>
            </a:r>
            <a:r>
              <a:rPr lang="pt-BR" b="1" i="1" dirty="0" err="1"/>
              <a:t>activities</a:t>
            </a:r>
            <a:r>
              <a:rPr lang="pt-BR" b="1" i="1" dirty="0"/>
              <a:t>”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42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50770" y="1264555"/>
            <a:ext cx="8915401" cy="51966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pt-BR" sz="1600" dirty="0" smtClean="0"/>
          </a:p>
          <a:p>
            <a:pPr>
              <a:lnSpc>
                <a:spcPct val="150000"/>
              </a:lnSpc>
            </a:pPr>
            <a:r>
              <a:rPr lang="pt-BR" sz="1600" dirty="0" err="1" smtClean="0"/>
              <a:t>Projects</a:t>
            </a:r>
            <a:r>
              <a:rPr lang="pt-BR" sz="1600" dirty="0" smtClean="0"/>
              <a:t> </a:t>
            </a:r>
            <a:r>
              <a:rPr lang="pt-BR" sz="1600" dirty="0" err="1" smtClean="0"/>
              <a:t>aligned</a:t>
            </a:r>
            <a:r>
              <a:rPr lang="pt-BR" sz="1600" dirty="0" smtClean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this</a:t>
            </a:r>
            <a:r>
              <a:rPr lang="pt-BR" sz="1600" dirty="0" smtClean="0"/>
              <a:t> </a:t>
            </a:r>
            <a:r>
              <a:rPr lang="pt-BR" sz="1600" dirty="0" err="1" smtClean="0"/>
              <a:t>research</a:t>
            </a:r>
            <a:r>
              <a:rPr lang="pt-BR" sz="1600" dirty="0" smtClean="0"/>
              <a:t> </a:t>
            </a:r>
            <a:r>
              <a:rPr lang="pt-BR" sz="1600" dirty="0" err="1" smtClean="0"/>
              <a:t>field</a:t>
            </a:r>
            <a:r>
              <a:rPr lang="pt-BR" sz="1600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pt-BR" dirty="0" smtClean="0"/>
              <a:t> PPGECE (Master </a:t>
            </a:r>
            <a:r>
              <a:rPr lang="pt-BR" dirty="0" err="1" smtClean="0"/>
              <a:t>Program</a:t>
            </a:r>
            <a:r>
              <a:rPr lang="pt-BR" dirty="0" smtClean="0"/>
              <a:t> for In </a:t>
            </a:r>
            <a:r>
              <a:rPr lang="pt-BR" dirty="0" err="1" smtClean="0"/>
              <a:t>service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) </a:t>
            </a:r>
            <a:r>
              <a:rPr lang="pt-BR" dirty="0" err="1" smtClean="0"/>
              <a:t>at</a:t>
            </a:r>
            <a:r>
              <a:rPr lang="pt-BR" dirty="0" smtClean="0"/>
              <a:t> UFSCar; </a:t>
            </a:r>
          </a:p>
          <a:p>
            <a:pPr lvl="1">
              <a:lnSpc>
                <a:spcPct val="150000"/>
              </a:lnSpc>
            </a:pPr>
            <a:r>
              <a:rPr lang="pt-BR" dirty="0" smtClean="0"/>
              <a:t>PROF-OBMEP (</a:t>
            </a:r>
            <a:r>
              <a:rPr lang="pt-BR" dirty="0" err="1" smtClean="0"/>
              <a:t>Special</a:t>
            </a:r>
            <a:r>
              <a:rPr lang="pt-BR" dirty="0" smtClean="0"/>
              <a:t> </a:t>
            </a:r>
            <a:r>
              <a:rPr lang="pt-BR" dirty="0" err="1" smtClean="0"/>
              <a:t>course</a:t>
            </a:r>
            <a:r>
              <a:rPr lang="pt-BR" dirty="0" smtClean="0"/>
              <a:t> for in </a:t>
            </a:r>
            <a:r>
              <a:rPr lang="pt-BR" dirty="0" err="1" smtClean="0"/>
              <a:t>service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/>
              <a:t> </a:t>
            </a:r>
            <a:r>
              <a:rPr lang="pt-BR" dirty="0" err="1" smtClean="0"/>
              <a:t>aiming</a:t>
            </a:r>
            <a:r>
              <a:rPr lang="pt-BR" dirty="0" smtClean="0"/>
              <a:t> </a:t>
            </a:r>
            <a:r>
              <a:rPr lang="pt-BR" dirty="0" err="1" smtClean="0"/>
              <a:t>at</a:t>
            </a:r>
            <a:r>
              <a:rPr lang="pt-BR" dirty="0" smtClean="0"/>
              <a:t> a </a:t>
            </a:r>
            <a:r>
              <a:rPr lang="pt-BR" b="1" i="1" dirty="0" smtClean="0">
                <a:solidFill>
                  <a:srgbClr val="0070C0"/>
                </a:solidFill>
              </a:rPr>
              <a:t>connection </a:t>
            </a:r>
            <a:r>
              <a:rPr lang="pt-BR" dirty="0" err="1" smtClean="0"/>
              <a:t>among</a:t>
            </a:r>
            <a:r>
              <a:rPr lang="pt-BR" dirty="0" smtClean="0"/>
              <a:t> </a:t>
            </a:r>
            <a:r>
              <a:rPr lang="pt-BR" dirty="0" err="1" smtClean="0"/>
              <a:t>topics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b="1" i="1" dirty="0" err="1" smtClean="0">
                <a:solidFill>
                  <a:srgbClr val="0070C0"/>
                </a:solidFill>
              </a:rPr>
              <a:t>the</a:t>
            </a:r>
            <a:r>
              <a:rPr lang="pt-BR" b="1" i="1" dirty="0" smtClean="0">
                <a:solidFill>
                  <a:srgbClr val="0070C0"/>
                </a:solidFill>
              </a:rPr>
              <a:t> </a:t>
            </a:r>
            <a:r>
              <a:rPr lang="pt-BR" b="1" i="1" dirty="0" err="1" smtClean="0">
                <a:solidFill>
                  <a:srgbClr val="0070C0"/>
                </a:solidFill>
              </a:rPr>
              <a:t>teachers</a:t>
            </a:r>
            <a:r>
              <a:rPr lang="pt-BR" dirty="0" smtClean="0">
                <a:solidFill>
                  <a:srgbClr val="0070C0"/>
                </a:solidFill>
              </a:rPr>
              <a:t>’ </a:t>
            </a:r>
            <a:r>
              <a:rPr lang="pt-BR" b="1" i="1" dirty="0" err="1" smtClean="0">
                <a:solidFill>
                  <a:srgbClr val="0070C0"/>
                </a:solidFill>
              </a:rPr>
              <a:t>knowledge</a:t>
            </a:r>
            <a:r>
              <a:rPr lang="pt-BR" dirty="0" smtClean="0"/>
              <a:t>, </a:t>
            </a:r>
            <a:r>
              <a:rPr lang="pt-BR" dirty="0" err="1" smtClean="0"/>
              <a:t>and</a:t>
            </a:r>
            <a:r>
              <a:rPr lang="pt-BR" dirty="0" smtClean="0"/>
              <a:t> a </a:t>
            </a:r>
            <a:r>
              <a:rPr lang="pt-BR" b="1" i="1" dirty="0" err="1" smtClean="0">
                <a:solidFill>
                  <a:srgbClr val="0070C0"/>
                </a:solidFill>
              </a:rPr>
              <a:t>paradigm</a:t>
            </a:r>
            <a:r>
              <a:rPr lang="pt-BR" b="1" i="1" dirty="0" smtClean="0">
                <a:solidFill>
                  <a:srgbClr val="0070C0"/>
                </a:solidFill>
              </a:rPr>
              <a:t> shift </a:t>
            </a:r>
            <a:r>
              <a:rPr lang="pt-BR" dirty="0" smtClean="0"/>
              <a:t>in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attitude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students</a:t>
            </a:r>
            <a:r>
              <a:rPr lang="pt-BR" dirty="0" smtClean="0"/>
              <a:t> in a </a:t>
            </a:r>
            <a:r>
              <a:rPr lang="pt-BR" dirty="0" err="1" smtClean="0"/>
              <a:t>problem</a:t>
            </a:r>
            <a:r>
              <a:rPr lang="pt-BR" dirty="0" smtClean="0"/>
              <a:t> </a:t>
            </a:r>
            <a:r>
              <a:rPr lang="pt-BR" dirty="0" err="1" smtClean="0"/>
              <a:t>solving</a:t>
            </a:r>
            <a:r>
              <a:rPr lang="pt-BR" dirty="0" smtClean="0"/>
              <a:t> </a:t>
            </a:r>
            <a:r>
              <a:rPr lang="pt-BR" dirty="0" err="1" smtClean="0"/>
              <a:t>lesson</a:t>
            </a:r>
            <a:r>
              <a:rPr lang="pt-BR" dirty="0" smtClean="0"/>
              <a:t> </a:t>
            </a:r>
            <a:r>
              <a:rPr lang="pt-BR" sz="2400" dirty="0" smtClean="0">
                <a:solidFill>
                  <a:srgbClr val="FF0000"/>
                </a:solidFill>
              </a:rPr>
              <a:t>→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b="1" i="1" dirty="0">
                <a:solidFill>
                  <a:srgbClr val="0070C0"/>
                </a:solidFill>
              </a:rPr>
              <a:t>original </a:t>
            </a:r>
            <a:r>
              <a:rPr lang="pt-BR" b="1" i="1" dirty="0" err="1">
                <a:solidFill>
                  <a:srgbClr val="0070C0"/>
                </a:solidFill>
              </a:rPr>
              <a:t>research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on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the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development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of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didactical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smtClean="0">
                <a:solidFill>
                  <a:srgbClr val="0070C0"/>
                </a:solidFill>
              </a:rPr>
              <a:t>material </a:t>
            </a:r>
            <a:r>
              <a:rPr lang="pt-BR" b="1" i="1" dirty="0" err="1">
                <a:solidFill>
                  <a:srgbClr val="0070C0"/>
                </a:solidFill>
              </a:rPr>
              <a:t>with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the</a:t>
            </a:r>
            <a:r>
              <a:rPr lang="pt-BR" b="1" i="1" dirty="0">
                <a:solidFill>
                  <a:srgbClr val="0070C0"/>
                </a:solidFill>
              </a:rPr>
              <a:t> use </a:t>
            </a:r>
            <a:r>
              <a:rPr lang="pt-BR" b="1" i="1" dirty="0" err="1">
                <a:solidFill>
                  <a:srgbClr val="0070C0"/>
                </a:solidFill>
              </a:rPr>
              <a:t>of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innovative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and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challenging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 err="1">
                <a:solidFill>
                  <a:srgbClr val="0070C0"/>
                </a:solidFill>
              </a:rPr>
              <a:t>problems</a:t>
            </a:r>
            <a:r>
              <a:rPr lang="pt-BR" b="1" i="1" dirty="0">
                <a:solidFill>
                  <a:srgbClr val="0070C0"/>
                </a:solidFill>
              </a:rPr>
              <a:t>  (Baldin &amp; Silva, 2012~to date)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1600" dirty="0" err="1" smtClean="0"/>
              <a:t>Inspiration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influences</a:t>
            </a:r>
            <a:r>
              <a:rPr lang="pt-BR" sz="1600" dirty="0" smtClean="0"/>
              <a:t> </a:t>
            </a:r>
            <a:r>
              <a:rPr lang="pt-BR" sz="1600" dirty="0" err="1" smtClean="0"/>
              <a:t>from</a:t>
            </a:r>
            <a:r>
              <a:rPr lang="pt-BR" sz="1600" dirty="0" smtClean="0"/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Lesson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Study</a:t>
            </a:r>
            <a:r>
              <a:rPr lang="pt-BR" sz="1600" b="1" i="1" dirty="0" smtClean="0">
                <a:solidFill>
                  <a:srgbClr val="0070C0"/>
                </a:solidFill>
              </a:rPr>
              <a:t> -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Japan</a:t>
            </a:r>
            <a:r>
              <a:rPr lang="pt-BR" sz="1600" b="1" i="1" dirty="0" smtClean="0">
                <a:solidFill>
                  <a:srgbClr val="0070C0"/>
                </a:solidFill>
              </a:rPr>
              <a:t>, Singapore approach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to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elementary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mathematics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concepts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and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pictorial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model</a:t>
            </a:r>
            <a:r>
              <a:rPr lang="pt-BR" sz="1600" b="1" i="1" dirty="0" smtClean="0">
                <a:solidFill>
                  <a:srgbClr val="0070C0"/>
                </a:solidFill>
              </a:rPr>
              <a:t> for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problem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solving</a:t>
            </a:r>
            <a:r>
              <a:rPr lang="pt-BR" sz="1600" b="1" i="1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err="1"/>
              <a:t>Graduate</a:t>
            </a:r>
            <a:r>
              <a:rPr lang="pt-BR" sz="2800" dirty="0"/>
              <a:t> </a:t>
            </a:r>
            <a:r>
              <a:rPr lang="pt-BR" sz="2800" dirty="0" err="1"/>
              <a:t>Program</a:t>
            </a:r>
            <a:r>
              <a:rPr lang="pt-BR" sz="2800" dirty="0"/>
              <a:t> in </a:t>
            </a:r>
            <a:r>
              <a:rPr lang="pt-BR" sz="2800" dirty="0" err="1"/>
              <a:t>Teaching</a:t>
            </a:r>
            <a:r>
              <a:rPr lang="pt-BR" sz="2800" dirty="0"/>
              <a:t> </a:t>
            </a:r>
            <a:r>
              <a:rPr lang="pt-BR" sz="2800" dirty="0" err="1"/>
              <a:t>Mathematics</a:t>
            </a:r>
            <a:r>
              <a:rPr lang="pt-BR" sz="2800" dirty="0"/>
              <a:t> (case </a:t>
            </a:r>
            <a:r>
              <a:rPr lang="pt-BR" sz="2800" dirty="0" err="1"/>
              <a:t>of</a:t>
            </a:r>
            <a:r>
              <a:rPr lang="pt-BR" sz="2800" dirty="0"/>
              <a:t> UFSCar: Master </a:t>
            </a:r>
            <a:r>
              <a:rPr lang="pt-BR" sz="2800" dirty="0" err="1"/>
              <a:t>degree</a:t>
            </a:r>
            <a:r>
              <a:rPr lang="pt-BR" sz="2800" dirty="0"/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Target public : School Teachers (6</a:t>
            </a:r>
            <a:r>
              <a:rPr lang="en-US" baseline="30000" dirty="0" smtClean="0"/>
              <a:t>th</a:t>
            </a:r>
            <a:r>
              <a:rPr lang="en-US" dirty="0" smtClean="0"/>
              <a:t> to 9</a:t>
            </a:r>
            <a:r>
              <a:rPr lang="en-US" baseline="30000" dirty="0" smtClean="0"/>
              <a:t>th</a:t>
            </a:r>
            <a:r>
              <a:rPr lang="en-US" dirty="0" smtClean="0"/>
              <a:t> grades, 10</a:t>
            </a:r>
            <a:r>
              <a:rPr lang="en-US" baseline="30000" dirty="0" smtClean="0"/>
              <a:t>th</a:t>
            </a:r>
            <a:r>
              <a:rPr lang="en-US" dirty="0" smtClean="0"/>
              <a:t> to 12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2 year(+1) program;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Basic thematic research subjects: </a:t>
            </a:r>
            <a:r>
              <a:rPr lang="pt-BR" altLang="ja-JP" dirty="0" err="1">
                <a:latin typeface="Arial" panose="020B0604020202020204" pitchFamily="34" charset="0"/>
              </a:rPr>
              <a:t>Content</a:t>
            </a:r>
            <a:r>
              <a:rPr lang="pt-BR" altLang="ja-JP" dirty="0">
                <a:latin typeface="Arial" panose="020B0604020202020204" pitchFamily="34" charset="0"/>
              </a:rPr>
              <a:t> </a:t>
            </a:r>
            <a:r>
              <a:rPr lang="pt-BR" altLang="ja-JP" dirty="0" err="1">
                <a:latin typeface="Arial" panose="020B0604020202020204" pitchFamily="34" charset="0"/>
              </a:rPr>
              <a:t>and</a:t>
            </a:r>
            <a:r>
              <a:rPr lang="pt-BR" altLang="ja-JP" dirty="0">
                <a:latin typeface="Arial" panose="020B0604020202020204" pitchFamily="34" charset="0"/>
              </a:rPr>
              <a:t> </a:t>
            </a:r>
            <a:r>
              <a:rPr lang="pt-BR" altLang="ja-JP" dirty="0" err="1">
                <a:latin typeface="Arial" panose="020B0604020202020204" pitchFamily="34" charset="0"/>
              </a:rPr>
              <a:t>Experiments</a:t>
            </a:r>
            <a:r>
              <a:rPr lang="pt-BR" altLang="ja-JP" dirty="0">
                <a:latin typeface="Arial" panose="020B0604020202020204" pitchFamily="34" charset="0"/>
              </a:rPr>
              <a:t> in </a:t>
            </a:r>
            <a:r>
              <a:rPr lang="pt-BR" altLang="ja-JP" dirty="0" err="1">
                <a:latin typeface="Arial" panose="020B0604020202020204" pitchFamily="34" charset="0"/>
              </a:rPr>
              <a:t>Teaching</a:t>
            </a:r>
            <a:r>
              <a:rPr lang="pt-BR" altLang="ja-JP" dirty="0">
                <a:latin typeface="Arial" panose="020B0604020202020204" pitchFamily="34" charset="0"/>
              </a:rPr>
              <a:t> </a:t>
            </a:r>
            <a:r>
              <a:rPr lang="pt-BR" altLang="ja-JP" dirty="0" err="1">
                <a:latin typeface="Arial" panose="020B0604020202020204" pitchFamily="34" charset="0"/>
              </a:rPr>
              <a:t>Mathematics</a:t>
            </a:r>
            <a:r>
              <a:rPr lang="pt-BR" altLang="ja-JP" dirty="0">
                <a:latin typeface="Arial" panose="020B0604020202020204" pitchFamily="34" charset="0"/>
              </a:rPr>
              <a:t>;  ICT in </a:t>
            </a:r>
            <a:r>
              <a:rPr lang="pt-BR" altLang="ja-JP" dirty="0" err="1">
                <a:latin typeface="Arial" panose="020B0604020202020204" pitchFamily="34" charset="0"/>
              </a:rPr>
              <a:t>Teaching</a:t>
            </a:r>
            <a:r>
              <a:rPr lang="pt-BR" altLang="ja-JP" dirty="0">
                <a:latin typeface="Arial" panose="020B0604020202020204" pitchFamily="34" charset="0"/>
              </a:rPr>
              <a:t> </a:t>
            </a:r>
            <a:r>
              <a:rPr lang="pt-BR" altLang="ja-JP" dirty="0" err="1">
                <a:latin typeface="Arial" panose="020B0604020202020204" pitchFamily="34" charset="0"/>
              </a:rPr>
              <a:t>Mathematics</a:t>
            </a:r>
            <a:endParaRPr lang="en-US" altLang="ja-JP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Curriculum composed by: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Mathematics Course Units (Geometry, Real Analysis for Teachers, Number Theory and Algebraic Structures, Linear Algebra, Mathematics Modeling, History of Mathematics, ICT in Teaching and Learning Mathematics),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Educational Course Units;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Master Dissertation (Innovative Classroom Practice; Development of innovative teaching material;  Development of Digital Educational Object…)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82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4352" y="393363"/>
            <a:ext cx="8577086" cy="920282"/>
          </a:xfrm>
        </p:spPr>
        <p:txBody>
          <a:bodyPr>
            <a:normAutofit fontScale="90000"/>
          </a:bodyPr>
          <a:lstStyle/>
          <a:p>
            <a:r>
              <a:rPr lang="pt-BR" sz="2800" dirty="0" err="1" smtClean="0"/>
              <a:t>Main</a:t>
            </a:r>
            <a:r>
              <a:rPr lang="pt-BR" sz="2800" dirty="0" smtClean="0"/>
              <a:t> </a:t>
            </a:r>
            <a:r>
              <a:rPr lang="pt-BR" sz="2800" dirty="0" err="1" smtClean="0"/>
              <a:t>principles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professional </a:t>
            </a:r>
            <a:r>
              <a:rPr lang="pt-BR" sz="2800" dirty="0" err="1" smtClean="0"/>
              <a:t>development</a:t>
            </a:r>
            <a:r>
              <a:rPr lang="pt-BR" sz="2800" dirty="0" smtClean="0"/>
              <a:t> </a:t>
            </a:r>
            <a:r>
              <a:rPr lang="pt-BR" sz="2800" dirty="0" err="1" smtClean="0"/>
              <a:t>course</a:t>
            </a:r>
            <a:r>
              <a:rPr lang="pt-BR" sz="2800" dirty="0" smtClean="0"/>
              <a:t> for </a:t>
            </a:r>
            <a:r>
              <a:rPr lang="pt-BR" sz="2800" dirty="0" err="1" smtClean="0"/>
              <a:t>in-service</a:t>
            </a:r>
            <a:r>
              <a:rPr lang="pt-BR" sz="2800" dirty="0" smtClean="0"/>
              <a:t> </a:t>
            </a:r>
            <a:r>
              <a:rPr lang="pt-BR" sz="2800" dirty="0" err="1" smtClean="0"/>
              <a:t>teachers</a:t>
            </a:r>
            <a:r>
              <a:rPr lang="pt-BR" sz="2800" dirty="0" smtClean="0"/>
              <a:t>  PROF-OBMEP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64404" y="1313645"/>
            <a:ext cx="9478851" cy="49970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1600" dirty="0" err="1" smtClean="0"/>
              <a:t>Participant</a:t>
            </a:r>
            <a:r>
              <a:rPr lang="pt-BR" sz="1600" dirty="0" smtClean="0"/>
              <a:t> </a:t>
            </a:r>
            <a:r>
              <a:rPr lang="pt-BR" sz="1600" dirty="0" err="1" smtClean="0"/>
              <a:t>teachers</a:t>
            </a:r>
            <a:r>
              <a:rPr lang="pt-BR" sz="1600" dirty="0" smtClean="0"/>
              <a:t> </a:t>
            </a:r>
            <a:r>
              <a:rPr lang="pt-BR" sz="1600" dirty="0" err="1" smtClean="0"/>
              <a:t>experiment</a:t>
            </a:r>
            <a:r>
              <a:rPr lang="pt-BR" sz="1600" dirty="0"/>
              <a:t> </a:t>
            </a:r>
            <a:r>
              <a:rPr lang="pt-BR" sz="1600" dirty="0" err="1" smtClean="0"/>
              <a:t>themselves</a:t>
            </a:r>
            <a:r>
              <a:rPr lang="pt-BR" sz="1600" dirty="0" smtClean="0"/>
              <a:t> </a:t>
            </a:r>
            <a:r>
              <a:rPr lang="pt-BR" sz="1600" dirty="0" err="1" smtClean="0"/>
              <a:t>each</a:t>
            </a:r>
            <a:r>
              <a:rPr lang="pt-BR" sz="1600" dirty="0" smtClean="0"/>
              <a:t> </a:t>
            </a:r>
            <a:r>
              <a:rPr lang="pt-BR" sz="1600" dirty="0" err="1" smtClean="0"/>
              <a:t>step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problem-solving</a:t>
            </a:r>
            <a:r>
              <a:rPr lang="pt-BR" sz="1600" dirty="0" smtClean="0"/>
              <a:t> </a:t>
            </a:r>
            <a:r>
              <a:rPr lang="pt-BR" sz="1600" dirty="0" err="1" smtClean="0"/>
              <a:t>activity</a:t>
            </a:r>
            <a:r>
              <a:rPr lang="pt-BR" sz="1600" dirty="0" smtClean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learn</a:t>
            </a:r>
            <a:r>
              <a:rPr lang="pt-BR" sz="1600" dirty="0" smtClean="0"/>
              <a:t> </a:t>
            </a:r>
            <a:r>
              <a:rPr lang="pt-BR" sz="1600" dirty="0" err="1" smtClean="0"/>
              <a:t>what</a:t>
            </a:r>
            <a:r>
              <a:rPr lang="pt-BR" sz="1600" dirty="0" smtClean="0"/>
              <a:t> </a:t>
            </a:r>
            <a:r>
              <a:rPr lang="pt-BR" sz="1600" dirty="0" err="1" smtClean="0"/>
              <a:t>is</a:t>
            </a:r>
            <a:r>
              <a:rPr lang="pt-BR" sz="1600" dirty="0" smtClean="0"/>
              <a:t> </a:t>
            </a:r>
            <a:r>
              <a:rPr lang="pt-BR" sz="1600" dirty="0" err="1" smtClean="0"/>
              <a:t>important</a:t>
            </a:r>
            <a:r>
              <a:rPr lang="pt-BR" sz="1600" dirty="0" smtClean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know</a:t>
            </a:r>
            <a:r>
              <a:rPr lang="pt-BR" sz="1600" dirty="0" smtClean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make</a:t>
            </a:r>
            <a:r>
              <a:rPr lang="pt-BR" sz="1600" dirty="0" smtClean="0"/>
              <a:t> a </a:t>
            </a:r>
            <a:r>
              <a:rPr lang="pt-BR" sz="1600" dirty="0" err="1" smtClean="0"/>
              <a:t>lesson</a:t>
            </a:r>
            <a:r>
              <a:rPr lang="pt-BR" sz="1600" dirty="0" smtClean="0"/>
              <a:t> </a:t>
            </a:r>
            <a:r>
              <a:rPr lang="pt-BR" sz="1600" dirty="0" err="1" smtClean="0"/>
              <a:t>plan</a:t>
            </a:r>
            <a:r>
              <a:rPr lang="pt-BR" sz="1600" dirty="0" smtClean="0"/>
              <a:t> </a:t>
            </a:r>
            <a:r>
              <a:rPr lang="pt-BR" sz="1600" dirty="0" err="1" smtClean="0"/>
              <a:t>based</a:t>
            </a:r>
            <a:r>
              <a:rPr lang="pt-BR" sz="1600" dirty="0" smtClean="0"/>
              <a:t> </a:t>
            </a:r>
            <a:r>
              <a:rPr lang="pt-BR" sz="1600" dirty="0" err="1" smtClean="0"/>
              <a:t>on</a:t>
            </a:r>
            <a:r>
              <a:rPr lang="pt-BR" sz="1600" dirty="0" smtClean="0"/>
              <a:t> </a:t>
            </a:r>
            <a:r>
              <a:rPr lang="pt-BR" sz="1600" dirty="0" err="1" smtClean="0"/>
              <a:t>student</a:t>
            </a:r>
            <a:r>
              <a:rPr lang="pt-BR" sz="1600" dirty="0" smtClean="0"/>
              <a:t> </a:t>
            </a:r>
            <a:r>
              <a:rPr lang="pt-BR" sz="1600" dirty="0" err="1" smtClean="0"/>
              <a:t>centered</a:t>
            </a:r>
            <a:r>
              <a:rPr lang="pt-BR" sz="1600" dirty="0" smtClean="0"/>
              <a:t> </a:t>
            </a:r>
            <a:r>
              <a:rPr lang="pt-BR" sz="1600" dirty="0" err="1" smtClean="0"/>
              <a:t>problem</a:t>
            </a:r>
            <a:r>
              <a:rPr lang="pt-BR" sz="1600" dirty="0" smtClean="0"/>
              <a:t> </a:t>
            </a:r>
            <a:r>
              <a:rPr lang="pt-BR" sz="1600" dirty="0" err="1" smtClean="0"/>
              <a:t>solving</a:t>
            </a:r>
            <a:r>
              <a:rPr lang="pt-BR" sz="1600" dirty="0" smtClean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 smtClean="0"/>
              <a:t>Through</a:t>
            </a:r>
            <a:r>
              <a:rPr lang="pt-BR" dirty="0" smtClean="0"/>
              <a:t> </a:t>
            </a:r>
            <a:r>
              <a:rPr lang="pt-BR" dirty="0" err="1" smtClean="0"/>
              <a:t>inquiry</a:t>
            </a:r>
            <a:r>
              <a:rPr lang="pt-BR" dirty="0" smtClean="0"/>
              <a:t> (</a:t>
            </a:r>
            <a:r>
              <a:rPr lang="pt-BR" dirty="0" err="1" smtClean="0">
                <a:solidFill>
                  <a:srgbClr val="00B050"/>
                </a:solidFill>
              </a:rPr>
              <a:t>what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ask</a:t>
            </a:r>
            <a:r>
              <a:rPr lang="pt-BR" dirty="0" smtClean="0">
                <a:solidFill>
                  <a:srgbClr val="00B050"/>
                </a:solidFill>
              </a:rPr>
              <a:t>, </a:t>
            </a:r>
            <a:r>
              <a:rPr lang="pt-BR" dirty="0" err="1" smtClean="0">
                <a:solidFill>
                  <a:srgbClr val="00B050"/>
                </a:solidFill>
              </a:rPr>
              <a:t>how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ask</a:t>
            </a:r>
            <a:r>
              <a:rPr lang="pt-BR" dirty="0" smtClean="0">
                <a:solidFill>
                  <a:srgbClr val="00B050"/>
                </a:solidFill>
              </a:rPr>
              <a:t>, </a:t>
            </a:r>
            <a:r>
              <a:rPr lang="pt-BR" dirty="0" err="1" smtClean="0">
                <a:solidFill>
                  <a:srgbClr val="00B050"/>
                </a:solidFill>
              </a:rPr>
              <a:t>why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ask</a:t>
            </a:r>
            <a:r>
              <a:rPr lang="pt-BR" dirty="0" smtClean="0"/>
              <a:t>), </a:t>
            </a:r>
            <a:r>
              <a:rPr lang="pt-BR" dirty="0" err="1" smtClean="0"/>
              <a:t>discovery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00B050"/>
                </a:solidFill>
              </a:rPr>
              <a:t>(</a:t>
            </a:r>
            <a:r>
              <a:rPr lang="pt-BR" dirty="0" err="1" smtClean="0">
                <a:solidFill>
                  <a:srgbClr val="00B050"/>
                </a:solidFill>
              </a:rPr>
              <a:t>what</a:t>
            </a:r>
            <a:r>
              <a:rPr lang="pt-BR" dirty="0" smtClean="0">
                <a:solidFill>
                  <a:srgbClr val="00B050"/>
                </a:solidFill>
              </a:rPr>
              <a:t>, for </a:t>
            </a:r>
            <a:r>
              <a:rPr lang="pt-BR" dirty="0" err="1" smtClean="0">
                <a:solidFill>
                  <a:srgbClr val="00B050"/>
                </a:solidFill>
              </a:rPr>
              <a:t>what</a:t>
            </a:r>
            <a:r>
              <a:rPr lang="pt-BR" dirty="0" smtClean="0"/>
              <a:t>), </a:t>
            </a:r>
            <a:r>
              <a:rPr lang="pt-BR" dirty="0" err="1" smtClean="0"/>
              <a:t>planning</a:t>
            </a:r>
            <a:r>
              <a:rPr lang="pt-BR" dirty="0" smtClean="0"/>
              <a:t> a </a:t>
            </a:r>
            <a:r>
              <a:rPr lang="pt-BR" dirty="0" err="1" smtClean="0"/>
              <a:t>strategy</a:t>
            </a:r>
            <a:r>
              <a:rPr lang="pt-BR" dirty="0" smtClean="0"/>
              <a:t> (</a:t>
            </a:r>
            <a:r>
              <a:rPr lang="pt-BR" dirty="0" err="1" smtClean="0">
                <a:solidFill>
                  <a:srgbClr val="00B050"/>
                </a:solidFill>
              </a:rPr>
              <a:t>need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of</a:t>
            </a:r>
            <a:r>
              <a:rPr lang="pt-BR" dirty="0" smtClean="0">
                <a:solidFill>
                  <a:srgbClr val="00B050"/>
                </a:solidFill>
              </a:rPr>
              <a:t> conceptual </a:t>
            </a:r>
            <a:r>
              <a:rPr lang="pt-BR" dirty="0" err="1" smtClean="0">
                <a:solidFill>
                  <a:srgbClr val="00B050"/>
                </a:solidFill>
              </a:rPr>
              <a:t>knowledge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and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creativity</a:t>
            </a:r>
            <a:r>
              <a:rPr lang="pt-BR" dirty="0" smtClean="0">
                <a:solidFill>
                  <a:srgbClr val="00B050"/>
                </a:solidFill>
              </a:rPr>
              <a:t>),</a:t>
            </a:r>
            <a:r>
              <a:rPr lang="pt-BR" dirty="0" smtClean="0"/>
              <a:t> </a:t>
            </a:r>
            <a:r>
              <a:rPr lang="pt-BR" dirty="0" err="1" smtClean="0"/>
              <a:t>execution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plan</a:t>
            </a:r>
            <a:r>
              <a:rPr lang="pt-BR" dirty="0" smtClean="0"/>
              <a:t> (</a:t>
            </a:r>
            <a:r>
              <a:rPr lang="pt-BR" dirty="0" err="1" smtClean="0">
                <a:solidFill>
                  <a:srgbClr val="00B050"/>
                </a:solidFill>
              </a:rPr>
              <a:t>need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of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techincal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skills</a:t>
            </a:r>
            <a:r>
              <a:rPr lang="pt-BR" dirty="0" smtClean="0"/>
              <a:t>), </a:t>
            </a:r>
            <a:r>
              <a:rPr lang="pt-BR" dirty="0" err="1" smtClean="0"/>
              <a:t>exploring</a:t>
            </a:r>
            <a:r>
              <a:rPr lang="pt-BR" dirty="0" smtClean="0"/>
              <a:t> (</a:t>
            </a:r>
            <a:r>
              <a:rPr lang="pt-BR" dirty="0" err="1" smtClean="0">
                <a:solidFill>
                  <a:srgbClr val="00B050"/>
                </a:solidFill>
              </a:rPr>
              <a:t>validation</a:t>
            </a:r>
            <a:r>
              <a:rPr lang="pt-BR" dirty="0" smtClean="0">
                <a:solidFill>
                  <a:srgbClr val="00B050"/>
                </a:solidFill>
              </a:rPr>
              <a:t>, </a:t>
            </a:r>
            <a:r>
              <a:rPr lang="pt-BR" dirty="0" err="1" smtClean="0">
                <a:solidFill>
                  <a:srgbClr val="00B050"/>
                </a:solidFill>
              </a:rPr>
              <a:t>generalization</a:t>
            </a:r>
            <a:r>
              <a:rPr lang="pt-BR" dirty="0" smtClean="0">
                <a:solidFill>
                  <a:srgbClr val="00B050"/>
                </a:solidFill>
              </a:rPr>
              <a:t>/</a:t>
            </a:r>
            <a:r>
              <a:rPr lang="pt-BR" dirty="0" err="1" smtClean="0">
                <a:solidFill>
                  <a:srgbClr val="00B050"/>
                </a:solidFill>
              </a:rPr>
              <a:t>extensions</a:t>
            </a:r>
            <a:r>
              <a:rPr lang="pt-BR" dirty="0" smtClean="0">
                <a:solidFill>
                  <a:srgbClr val="00B050"/>
                </a:solidFill>
              </a:rPr>
              <a:t>, </a:t>
            </a:r>
            <a:r>
              <a:rPr lang="pt-BR" dirty="0" err="1" smtClean="0">
                <a:solidFill>
                  <a:srgbClr val="00B050"/>
                </a:solidFill>
              </a:rPr>
              <a:t>consolidation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of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the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learned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knowledge</a:t>
            </a:r>
            <a:r>
              <a:rPr lang="pt-BR" i="1" dirty="0" smtClean="0">
                <a:solidFill>
                  <a:srgbClr val="00B050"/>
                </a:solidFill>
              </a:rPr>
              <a:t>). </a:t>
            </a:r>
            <a:r>
              <a:rPr lang="pt-BR" i="1" dirty="0" err="1" smtClean="0">
                <a:solidFill>
                  <a:srgbClr val="0070C0"/>
                </a:solidFill>
              </a:rPr>
              <a:t>Influence</a:t>
            </a:r>
            <a:r>
              <a:rPr lang="pt-BR" i="1" dirty="0" smtClean="0">
                <a:solidFill>
                  <a:srgbClr val="0070C0"/>
                </a:solidFill>
              </a:rPr>
              <a:t> </a:t>
            </a:r>
            <a:r>
              <a:rPr lang="pt-BR" i="1" dirty="0" err="1" smtClean="0">
                <a:solidFill>
                  <a:srgbClr val="0070C0"/>
                </a:solidFill>
              </a:rPr>
              <a:t>of</a:t>
            </a:r>
            <a:r>
              <a:rPr lang="pt-BR" i="1" dirty="0" smtClean="0">
                <a:solidFill>
                  <a:srgbClr val="0070C0"/>
                </a:solidFill>
              </a:rPr>
              <a:t> </a:t>
            </a:r>
            <a:r>
              <a:rPr lang="pt-BR" i="1" dirty="0" err="1">
                <a:solidFill>
                  <a:srgbClr val="0070C0"/>
                </a:solidFill>
              </a:rPr>
              <a:t>L</a:t>
            </a:r>
            <a:r>
              <a:rPr lang="pt-BR" i="1" dirty="0" err="1" smtClean="0">
                <a:solidFill>
                  <a:srgbClr val="0070C0"/>
                </a:solidFill>
              </a:rPr>
              <a:t>esson</a:t>
            </a:r>
            <a:r>
              <a:rPr lang="pt-BR" i="1" dirty="0" smtClean="0">
                <a:solidFill>
                  <a:srgbClr val="0070C0"/>
                </a:solidFill>
              </a:rPr>
              <a:t> </a:t>
            </a:r>
            <a:r>
              <a:rPr lang="pt-BR" i="1" dirty="0" err="1" smtClean="0">
                <a:solidFill>
                  <a:srgbClr val="0070C0"/>
                </a:solidFill>
              </a:rPr>
              <a:t>Study</a:t>
            </a:r>
            <a:r>
              <a:rPr lang="pt-BR" i="1" dirty="0" smtClean="0">
                <a:solidFill>
                  <a:srgbClr val="0070C0"/>
                </a:solidFill>
              </a:rPr>
              <a:t> </a:t>
            </a:r>
            <a:r>
              <a:rPr lang="pt-BR" i="1" dirty="0" err="1" smtClean="0">
                <a:solidFill>
                  <a:srgbClr val="0070C0"/>
                </a:solidFill>
              </a:rPr>
              <a:t>principles</a:t>
            </a:r>
            <a:r>
              <a:rPr lang="pt-BR" i="1" dirty="0" smtClean="0">
                <a:solidFill>
                  <a:srgbClr val="0070C0"/>
                </a:solidFill>
              </a:rPr>
              <a:t>, </a:t>
            </a:r>
            <a:r>
              <a:rPr lang="pt-BR" i="1" dirty="0" err="1" smtClean="0">
                <a:solidFill>
                  <a:srgbClr val="0070C0"/>
                </a:solidFill>
              </a:rPr>
              <a:t>Japanese</a:t>
            </a:r>
            <a:r>
              <a:rPr lang="pt-BR" i="1" dirty="0" smtClean="0">
                <a:solidFill>
                  <a:srgbClr val="0070C0"/>
                </a:solidFill>
              </a:rPr>
              <a:t> </a:t>
            </a:r>
            <a:r>
              <a:rPr lang="pt-BR" i="1" dirty="0" err="1" smtClean="0">
                <a:solidFill>
                  <a:srgbClr val="0070C0"/>
                </a:solidFill>
              </a:rPr>
              <a:t>and</a:t>
            </a:r>
            <a:r>
              <a:rPr lang="pt-BR" i="1" dirty="0" smtClean="0">
                <a:solidFill>
                  <a:srgbClr val="0070C0"/>
                </a:solidFill>
              </a:rPr>
              <a:t> Singapore approaches in </a:t>
            </a:r>
            <a:r>
              <a:rPr lang="pt-BR" i="1" dirty="0" err="1" smtClean="0">
                <a:solidFill>
                  <a:srgbClr val="0070C0"/>
                </a:solidFill>
              </a:rPr>
              <a:t>textbooks</a:t>
            </a:r>
            <a:r>
              <a:rPr lang="pt-BR" i="1" dirty="0" smtClean="0">
                <a:solidFill>
                  <a:srgbClr val="00B050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 smtClean="0"/>
              <a:t>Reflection</a:t>
            </a:r>
            <a:r>
              <a:rPr lang="pt-BR" dirty="0" smtClean="0"/>
              <a:t> </a:t>
            </a:r>
            <a:r>
              <a:rPr lang="pt-BR" dirty="0" err="1" smtClean="0"/>
              <a:t>about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learning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own</a:t>
            </a:r>
            <a:r>
              <a:rPr lang="pt-BR" dirty="0" smtClean="0"/>
              <a:t> </a:t>
            </a:r>
            <a:r>
              <a:rPr lang="pt-BR" dirty="0" err="1" smtClean="0"/>
              <a:t>attitude</a:t>
            </a:r>
            <a:r>
              <a:rPr lang="pt-BR" dirty="0" smtClean="0"/>
              <a:t> </a:t>
            </a:r>
            <a:r>
              <a:rPr lang="pt-BR" dirty="0" err="1" smtClean="0"/>
              <a:t>during</a:t>
            </a:r>
            <a:r>
              <a:rPr lang="pt-BR" dirty="0" smtClean="0"/>
              <a:t> a </a:t>
            </a:r>
            <a:r>
              <a:rPr lang="pt-BR" dirty="0" err="1" smtClean="0"/>
              <a:t>lesson</a:t>
            </a:r>
            <a:r>
              <a:rPr lang="pt-BR" dirty="0" smtClean="0"/>
              <a:t>, </a:t>
            </a:r>
            <a:r>
              <a:rPr lang="pt-BR" dirty="0" err="1" smtClean="0"/>
              <a:t>about</a:t>
            </a:r>
            <a:r>
              <a:rPr lang="pt-BR" dirty="0" smtClean="0"/>
              <a:t> </a:t>
            </a:r>
            <a:r>
              <a:rPr lang="pt-BR" dirty="0" err="1" smtClean="0"/>
              <a:t>deeper</a:t>
            </a:r>
            <a:r>
              <a:rPr lang="pt-BR" dirty="0" smtClean="0"/>
              <a:t> </a:t>
            </a:r>
            <a:r>
              <a:rPr lang="pt-BR" dirty="0" err="1" smtClean="0"/>
              <a:t>meaning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assessment</a:t>
            </a:r>
            <a:r>
              <a:rPr lang="pt-BR" dirty="0" smtClean="0"/>
              <a:t> </a:t>
            </a:r>
            <a:r>
              <a:rPr lang="pt-BR" dirty="0" err="1" smtClean="0"/>
              <a:t>that</a:t>
            </a:r>
            <a:r>
              <a:rPr lang="pt-BR" dirty="0" smtClean="0"/>
              <a:t> </a:t>
            </a:r>
            <a:r>
              <a:rPr lang="pt-BR" dirty="0" err="1" smtClean="0"/>
              <a:t>goes</a:t>
            </a:r>
            <a:r>
              <a:rPr lang="pt-BR" dirty="0" smtClean="0"/>
              <a:t> </a:t>
            </a:r>
            <a:r>
              <a:rPr lang="pt-BR" dirty="0" err="1" smtClean="0"/>
              <a:t>beyond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grading</a:t>
            </a:r>
            <a:r>
              <a:rPr lang="pt-BR" dirty="0" smtClean="0"/>
              <a:t> </a:t>
            </a:r>
            <a:r>
              <a:rPr lang="pt-BR" dirty="0" err="1" smtClean="0"/>
              <a:t>but</a:t>
            </a:r>
            <a:r>
              <a:rPr lang="pt-BR" dirty="0" smtClean="0"/>
              <a:t> includes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rgbClr val="00B050"/>
                </a:solidFill>
              </a:rPr>
              <a:t>dqualitative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analysis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of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the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types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of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students</a:t>
            </a:r>
            <a:r>
              <a:rPr lang="pt-BR" dirty="0">
                <a:solidFill>
                  <a:srgbClr val="00B050"/>
                </a:solidFill>
              </a:rPr>
              <a:t>’ </a:t>
            </a:r>
            <a:r>
              <a:rPr lang="pt-BR" dirty="0" err="1">
                <a:solidFill>
                  <a:srgbClr val="00B050"/>
                </a:solidFill>
              </a:rPr>
              <a:t>errors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convey</a:t>
            </a:r>
            <a:r>
              <a:rPr lang="pt-BR" dirty="0"/>
              <a:t> new </a:t>
            </a:r>
            <a:r>
              <a:rPr lang="pt-BR" dirty="0" err="1"/>
              <a:t>lesson</a:t>
            </a:r>
            <a:r>
              <a:rPr lang="pt-BR" dirty="0"/>
              <a:t> </a:t>
            </a:r>
            <a:r>
              <a:rPr lang="pt-BR" dirty="0" err="1"/>
              <a:t>plans</a:t>
            </a:r>
            <a:r>
              <a:rPr lang="pt-BR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/>
              <a:t>Analysis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 smtClean="0"/>
              <a:t>didactical</a:t>
            </a:r>
            <a:r>
              <a:rPr lang="pt-BR" dirty="0" smtClean="0"/>
              <a:t> </a:t>
            </a:r>
            <a:r>
              <a:rPr lang="pt-BR" dirty="0" err="1" smtClean="0"/>
              <a:t>materials</a:t>
            </a:r>
            <a:r>
              <a:rPr lang="pt-BR" dirty="0" smtClean="0"/>
              <a:t> </a:t>
            </a:r>
            <a:r>
              <a:rPr lang="pt-BR" dirty="0" err="1" smtClean="0"/>
              <a:t>used</a:t>
            </a:r>
            <a:r>
              <a:rPr lang="pt-BR" dirty="0" smtClean="0"/>
              <a:t> in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schools</a:t>
            </a:r>
            <a:r>
              <a:rPr lang="pt-BR" dirty="0" smtClean="0"/>
              <a:t> (</a:t>
            </a:r>
            <a:r>
              <a:rPr lang="pt-BR" dirty="0" err="1" smtClean="0"/>
              <a:t>textbooks</a:t>
            </a:r>
            <a:r>
              <a:rPr lang="pt-BR" dirty="0" smtClean="0"/>
              <a:t>, </a:t>
            </a:r>
            <a:r>
              <a:rPr lang="pt-BR" dirty="0" err="1" smtClean="0"/>
              <a:t>working</a:t>
            </a:r>
            <a:r>
              <a:rPr lang="pt-BR" dirty="0" smtClean="0"/>
              <a:t> </a:t>
            </a:r>
            <a:r>
              <a:rPr lang="pt-BR" dirty="0" err="1" smtClean="0"/>
              <a:t>sheets</a:t>
            </a:r>
            <a:r>
              <a:rPr lang="pt-BR" dirty="0" smtClean="0"/>
              <a:t>, </a:t>
            </a:r>
            <a:r>
              <a:rPr lang="pt-BR" dirty="0" err="1" smtClean="0"/>
              <a:t>evaluation</a:t>
            </a:r>
            <a:r>
              <a:rPr lang="pt-BR" dirty="0" smtClean="0"/>
              <a:t> </a:t>
            </a:r>
            <a:r>
              <a:rPr lang="pt-BR" dirty="0" err="1" smtClean="0"/>
              <a:t>tests</a:t>
            </a:r>
            <a:r>
              <a:rPr lang="pt-BR" dirty="0" smtClean="0"/>
              <a:t>) </a:t>
            </a:r>
            <a:r>
              <a:rPr lang="pt-BR" dirty="0" err="1" smtClean="0"/>
              <a:t>and</a:t>
            </a:r>
            <a:r>
              <a:rPr lang="pt-BR" dirty="0" smtClean="0"/>
              <a:t> overall curriculum </a:t>
            </a:r>
            <a:r>
              <a:rPr lang="pt-BR" dirty="0" err="1" smtClean="0"/>
              <a:t>issues</a:t>
            </a:r>
            <a:r>
              <a:rPr lang="pt-BR" dirty="0" smtClean="0"/>
              <a:t>, in </a:t>
            </a:r>
            <a:r>
              <a:rPr lang="pt-BR" dirty="0" err="1" smtClean="0"/>
              <a:t>order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understand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flow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teaching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learning</a:t>
            </a:r>
            <a:r>
              <a:rPr lang="pt-BR" dirty="0" smtClean="0"/>
              <a:t> </a:t>
            </a:r>
            <a:r>
              <a:rPr lang="pt-BR" dirty="0" err="1" smtClean="0"/>
              <a:t>across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grades.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B050"/>
                </a:solidFill>
              </a:rPr>
              <a:t>Use </a:t>
            </a:r>
            <a:r>
              <a:rPr lang="pt-BR" dirty="0" err="1" smtClean="0">
                <a:solidFill>
                  <a:srgbClr val="00B050"/>
                </a:solidFill>
              </a:rPr>
              <a:t>of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challenging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problems</a:t>
            </a:r>
            <a:r>
              <a:rPr lang="pt-BR" dirty="0" smtClean="0">
                <a:solidFill>
                  <a:srgbClr val="00B050"/>
                </a:solidFill>
              </a:rPr>
              <a:t> NOT in </a:t>
            </a:r>
            <a:r>
              <a:rPr lang="pt-BR" dirty="0" err="1" smtClean="0">
                <a:solidFill>
                  <a:srgbClr val="00B050"/>
                </a:solidFill>
              </a:rPr>
              <a:t>textbooks</a:t>
            </a:r>
            <a:r>
              <a:rPr lang="pt-BR" dirty="0" smtClean="0">
                <a:solidFill>
                  <a:srgbClr val="00B050"/>
                </a:solidFill>
              </a:rPr>
              <a:t> in </a:t>
            </a:r>
            <a:r>
              <a:rPr lang="pt-BR" dirty="0" err="1" smtClean="0">
                <a:solidFill>
                  <a:srgbClr val="00B050"/>
                </a:solidFill>
              </a:rPr>
              <a:t>order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learn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how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connect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and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transform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them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school</a:t>
            </a:r>
            <a:r>
              <a:rPr lang="pt-BR" dirty="0" smtClean="0">
                <a:solidFill>
                  <a:srgbClr val="00B050"/>
                </a:solidFill>
              </a:rPr>
              <a:t> curriculum.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 err="1" smtClean="0">
                <a:solidFill>
                  <a:srgbClr val="00B050"/>
                </a:solidFill>
              </a:rPr>
              <a:t>Learn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to</a:t>
            </a:r>
            <a:r>
              <a:rPr lang="pt-BR" dirty="0" smtClean="0">
                <a:solidFill>
                  <a:srgbClr val="00B050"/>
                </a:solidFill>
              </a:rPr>
              <a:t> explore open-</a:t>
            </a:r>
            <a:r>
              <a:rPr lang="pt-BR" dirty="0" err="1" smtClean="0">
                <a:solidFill>
                  <a:srgbClr val="00B050"/>
                </a:solidFill>
              </a:rPr>
              <a:t>ended</a:t>
            </a:r>
            <a:r>
              <a:rPr lang="pt-BR" dirty="0" smtClean="0">
                <a:solidFill>
                  <a:srgbClr val="00B050"/>
                </a:solidFill>
              </a:rPr>
              <a:t> approach.</a:t>
            </a:r>
          </a:p>
          <a:p>
            <a:endParaRPr lang="pt-BR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The </a:t>
            </a:r>
            <a:r>
              <a:rPr lang="pt-BR" dirty="0" err="1" smtClean="0"/>
              <a:t>structure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program</a:t>
            </a:r>
            <a:r>
              <a:rPr lang="pt-BR" dirty="0" smtClean="0"/>
              <a:t> PROF-OBMEP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4 modules (100 hours </a:t>
            </a:r>
            <a:r>
              <a:rPr lang="pt-BR" dirty="0" err="1" smtClean="0"/>
              <a:t>each</a:t>
            </a:r>
            <a:r>
              <a:rPr lang="pt-BR" dirty="0" smtClean="0"/>
              <a:t>)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presential</a:t>
            </a:r>
            <a:r>
              <a:rPr lang="pt-BR" dirty="0" smtClean="0"/>
              <a:t> hands-on workshops (60 hours) </a:t>
            </a:r>
            <a:r>
              <a:rPr lang="pt-BR" dirty="0" err="1" smtClean="0"/>
              <a:t>along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monitoring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coaching</a:t>
            </a:r>
            <a:r>
              <a:rPr lang="pt-BR" dirty="0" smtClean="0"/>
              <a:t> </a:t>
            </a:r>
            <a:r>
              <a:rPr lang="pt-BR" dirty="0" err="1" smtClean="0"/>
              <a:t>through</a:t>
            </a:r>
            <a:r>
              <a:rPr lang="pt-BR" dirty="0" smtClean="0"/>
              <a:t> virtual </a:t>
            </a:r>
            <a:r>
              <a:rPr lang="pt-BR" dirty="0" err="1" smtClean="0"/>
              <a:t>platforms</a:t>
            </a:r>
            <a:r>
              <a:rPr lang="pt-BR" dirty="0" smtClean="0"/>
              <a:t> </a:t>
            </a:r>
            <a:r>
              <a:rPr lang="pt-BR" dirty="0" err="1" smtClean="0"/>
              <a:t>between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sessions</a:t>
            </a:r>
            <a:r>
              <a:rPr lang="pt-BR" dirty="0" smtClean="0"/>
              <a:t>.</a:t>
            </a:r>
          </a:p>
          <a:p>
            <a:r>
              <a:rPr lang="pt-BR" b="1" dirty="0" err="1" smtClean="0"/>
              <a:t>Mandatory</a:t>
            </a:r>
            <a:r>
              <a:rPr lang="pt-BR" b="1" dirty="0" smtClean="0"/>
              <a:t> </a:t>
            </a:r>
            <a:r>
              <a:rPr lang="pt-BR" b="1" dirty="0" err="1" smtClean="0"/>
              <a:t>task</a:t>
            </a:r>
            <a:r>
              <a:rPr lang="pt-BR" b="1" dirty="0" smtClean="0"/>
              <a:t> </a:t>
            </a:r>
            <a:r>
              <a:rPr lang="pt-BR" b="1" dirty="0" err="1" smtClean="0"/>
              <a:t>of</a:t>
            </a:r>
            <a:r>
              <a:rPr lang="pt-BR" b="1" dirty="0" smtClean="0"/>
              <a:t> </a:t>
            </a:r>
            <a:r>
              <a:rPr lang="pt-BR" b="1" dirty="0" err="1" smtClean="0"/>
              <a:t>planning</a:t>
            </a:r>
            <a:r>
              <a:rPr lang="pt-BR" b="1" dirty="0" smtClean="0"/>
              <a:t> a </a:t>
            </a:r>
            <a:r>
              <a:rPr lang="pt-BR" b="1" dirty="0" err="1" smtClean="0"/>
              <a:t>problem-solving</a:t>
            </a:r>
            <a:r>
              <a:rPr lang="pt-BR" b="1" dirty="0" smtClean="0"/>
              <a:t> </a:t>
            </a:r>
            <a:r>
              <a:rPr lang="pt-BR" b="1" dirty="0" err="1" smtClean="0"/>
              <a:t>based</a:t>
            </a:r>
            <a:r>
              <a:rPr lang="pt-BR" b="1" dirty="0" smtClean="0"/>
              <a:t> </a:t>
            </a:r>
            <a:r>
              <a:rPr lang="pt-BR" b="1" dirty="0" err="1" smtClean="0"/>
              <a:t>lessons</a:t>
            </a:r>
            <a:r>
              <a:rPr lang="pt-BR" b="1" dirty="0" smtClean="0"/>
              <a:t>, </a:t>
            </a:r>
            <a:r>
              <a:rPr lang="pt-BR" b="1" dirty="0" err="1" smtClean="0"/>
              <a:t>execution</a:t>
            </a:r>
            <a:r>
              <a:rPr lang="pt-BR" b="1" dirty="0" smtClean="0"/>
              <a:t> in </a:t>
            </a:r>
            <a:r>
              <a:rPr lang="pt-BR" b="1" dirty="0" err="1" smtClean="0"/>
              <a:t>the</a:t>
            </a:r>
            <a:r>
              <a:rPr lang="pt-BR" b="1" dirty="0" smtClean="0"/>
              <a:t> </a:t>
            </a:r>
            <a:r>
              <a:rPr lang="pt-BR" b="1" dirty="0" err="1" smtClean="0"/>
              <a:t>schools</a:t>
            </a:r>
            <a:r>
              <a:rPr lang="pt-BR" b="1" dirty="0" smtClean="0"/>
              <a:t>, </a:t>
            </a:r>
            <a:r>
              <a:rPr lang="pt-BR" b="1" dirty="0" err="1" smtClean="0"/>
              <a:t>bringing</a:t>
            </a:r>
            <a:r>
              <a:rPr lang="pt-BR" b="1" dirty="0" smtClean="0"/>
              <a:t> </a:t>
            </a:r>
            <a:r>
              <a:rPr lang="pt-BR" b="1" dirty="0" err="1" smtClean="0"/>
              <a:t>the</a:t>
            </a:r>
            <a:r>
              <a:rPr lang="pt-BR" b="1" dirty="0" smtClean="0"/>
              <a:t> </a:t>
            </a:r>
            <a:r>
              <a:rPr lang="pt-BR" b="1" dirty="0" err="1" smtClean="0"/>
              <a:t>oucomes</a:t>
            </a:r>
            <a:r>
              <a:rPr lang="pt-BR" b="1" dirty="0" smtClean="0"/>
              <a:t> for </a:t>
            </a:r>
            <a:r>
              <a:rPr lang="pt-BR" b="1" dirty="0" err="1" smtClean="0"/>
              <a:t>discussion</a:t>
            </a:r>
            <a:r>
              <a:rPr lang="pt-BR" b="1" dirty="0" smtClean="0"/>
              <a:t>, </a:t>
            </a:r>
            <a:r>
              <a:rPr lang="pt-BR" b="1" dirty="0" err="1" smtClean="0"/>
              <a:t>poster</a:t>
            </a:r>
            <a:r>
              <a:rPr lang="pt-BR" b="1" dirty="0" smtClean="0"/>
              <a:t> </a:t>
            </a:r>
            <a:r>
              <a:rPr lang="pt-BR" b="1" dirty="0" err="1" smtClean="0"/>
              <a:t>presentation</a:t>
            </a:r>
            <a:r>
              <a:rPr lang="pt-BR" b="1" dirty="0" smtClean="0"/>
              <a:t> </a:t>
            </a:r>
            <a:r>
              <a:rPr lang="pt-BR" b="1" dirty="0" err="1" smtClean="0"/>
              <a:t>of</a:t>
            </a:r>
            <a:r>
              <a:rPr lang="pt-BR" b="1" dirty="0" smtClean="0"/>
              <a:t> final </a:t>
            </a:r>
            <a:r>
              <a:rPr lang="pt-BR" b="1" dirty="0" err="1" smtClean="0"/>
              <a:t>results</a:t>
            </a:r>
            <a:r>
              <a:rPr lang="pt-BR" b="1" dirty="0" smtClean="0"/>
              <a:t>. (</a:t>
            </a:r>
            <a:r>
              <a:rPr lang="pt-BR" b="1" dirty="0" err="1" smtClean="0"/>
              <a:t>Lesson</a:t>
            </a:r>
            <a:r>
              <a:rPr lang="pt-BR" b="1" dirty="0" smtClean="0"/>
              <a:t> </a:t>
            </a:r>
            <a:r>
              <a:rPr lang="pt-BR" b="1" dirty="0" err="1" smtClean="0"/>
              <a:t>Study</a:t>
            </a:r>
            <a:r>
              <a:rPr lang="pt-BR" b="1" dirty="0" smtClean="0"/>
              <a:t>)</a:t>
            </a:r>
          </a:p>
          <a:p>
            <a:r>
              <a:rPr lang="pt-BR" dirty="0" smtClean="0"/>
              <a:t>In </a:t>
            </a:r>
            <a:r>
              <a:rPr lang="pt-BR" dirty="0" err="1" smtClean="0"/>
              <a:t>presential</a:t>
            </a:r>
            <a:r>
              <a:rPr lang="pt-BR" dirty="0" smtClean="0"/>
              <a:t> </a:t>
            </a:r>
            <a:r>
              <a:rPr lang="pt-BR" dirty="0" err="1" smtClean="0"/>
              <a:t>sessions</a:t>
            </a:r>
            <a:r>
              <a:rPr lang="pt-BR" dirty="0" smtClean="0"/>
              <a:t>, </a:t>
            </a:r>
            <a:r>
              <a:rPr lang="pt-BR" dirty="0" err="1" smtClean="0"/>
              <a:t>participant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must solve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proposed</a:t>
            </a:r>
            <a:r>
              <a:rPr lang="pt-BR" dirty="0" smtClean="0"/>
              <a:t> </a:t>
            </a:r>
            <a:r>
              <a:rPr lang="pt-BR" dirty="0" err="1" smtClean="0"/>
              <a:t>problems</a:t>
            </a:r>
            <a:r>
              <a:rPr lang="pt-BR" dirty="0" smtClean="0"/>
              <a:t> </a:t>
            </a:r>
            <a:r>
              <a:rPr lang="pt-BR" dirty="0" err="1" smtClean="0"/>
              <a:t>disclosing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justifying</a:t>
            </a:r>
            <a:r>
              <a:rPr lang="pt-BR" dirty="0" smtClean="0"/>
              <a:t> </a:t>
            </a:r>
            <a:r>
              <a:rPr lang="pt-BR" dirty="0" err="1" smtClean="0"/>
              <a:t>every</a:t>
            </a:r>
            <a:r>
              <a:rPr lang="pt-BR" dirty="0" smtClean="0"/>
              <a:t> </a:t>
            </a:r>
            <a:r>
              <a:rPr lang="pt-BR" dirty="0" err="1" smtClean="0"/>
              <a:t>step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problem-solving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then</a:t>
            </a:r>
            <a:r>
              <a:rPr lang="pt-BR" dirty="0" smtClean="0"/>
              <a:t> </a:t>
            </a:r>
            <a:r>
              <a:rPr lang="pt-BR" dirty="0" err="1" smtClean="0"/>
              <a:t>discuss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school</a:t>
            </a:r>
            <a:r>
              <a:rPr lang="pt-BR" dirty="0" smtClean="0"/>
              <a:t> curriculum </a:t>
            </a:r>
            <a:r>
              <a:rPr lang="pt-BR" dirty="0" err="1" smtClean="0"/>
              <a:t>related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each</a:t>
            </a:r>
            <a:r>
              <a:rPr lang="pt-BR" dirty="0" smtClean="0"/>
              <a:t> </a:t>
            </a:r>
            <a:r>
              <a:rPr lang="pt-BR" dirty="0" err="1" smtClean="0"/>
              <a:t>problem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competencies</a:t>
            </a:r>
            <a:r>
              <a:rPr lang="pt-BR" dirty="0" smtClean="0"/>
              <a:t> </a:t>
            </a:r>
            <a:r>
              <a:rPr lang="pt-BR" dirty="0" err="1" smtClean="0"/>
              <a:t>worked</a:t>
            </a:r>
            <a:r>
              <a:rPr lang="pt-BR" dirty="0" smtClean="0"/>
              <a:t> out in it.</a:t>
            </a:r>
          </a:p>
          <a:p>
            <a:r>
              <a:rPr lang="pt-BR" dirty="0" smtClean="0"/>
              <a:t>The virtual </a:t>
            </a:r>
            <a:r>
              <a:rPr lang="pt-BR" dirty="0" err="1" smtClean="0"/>
              <a:t>platform</a:t>
            </a:r>
            <a:r>
              <a:rPr lang="pt-BR" dirty="0" smtClean="0"/>
              <a:t> </a:t>
            </a:r>
            <a:r>
              <a:rPr lang="pt-BR" dirty="0" err="1" smtClean="0"/>
              <a:t>support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offering</a:t>
            </a:r>
            <a:r>
              <a:rPr lang="pt-BR" dirty="0" smtClean="0"/>
              <a:t>, </a:t>
            </a:r>
            <a:r>
              <a:rPr lang="pt-BR" dirty="0" err="1" smtClean="0"/>
              <a:t>besides</a:t>
            </a:r>
            <a:r>
              <a:rPr lang="pt-BR" dirty="0" smtClean="0"/>
              <a:t> on-line </a:t>
            </a:r>
            <a:r>
              <a:rPr lang="pt-BR" dirty="0" err="1" smtClean="0"/>
              <a:t>discussions</a:t>
            </a:r>
            <a:r>
              <a:rPr lang="pt-BR" dirty="0" smtClean="0"/>
              <a:t>, </a:t>
            </a:r>
            <a:r>
              <a:rPr lang="pt-BR" dirty="0" err="1" smtClean="0"/>
              <a:t>teaching</a:t>
            </a:r>
            <a:r>
              <a:rPr lang="pt-BR" dirty="0" smtClean="0"/>
              <a:t> </a:t>
            </a:r>
            <a:r>
              <a:rPr lang="pt-BR" dirty="0" err="1" smtClean="0"/>
              <a:t>materials</a:t>
            </a:r>
            <a:r>
              <a:rPr lang="pt-BR" dirty="0" smtClean="0"/>
              <a:t>, </a:t>
            </a:r>
            <a:r>
              <a:rPr lang="pt-BR" dirty="0" err="1" smtClean="0"/>
              <a:t>texts</a:t>
            </a:r>
            <a:r>
              <a:rPr lang="pt-BR" dirty="0" smtClean="0"/>
              <a:t> as </a:t>
            </a:r>
            <a:r>
              <a:rPr lang="pt-BR" dirty="0" err="1" smtClean="0"/>
              <a:t>well</a:t>
            </a:r>
            <a:r>
              <a:rPr lang="pt-BR" dirty="0" smtClean="0"/>
              <a:t> as </a:t>
            </a:r>
            <a:r>
              <a:rPr lang="pt-BR" dirty="0" err="1" smtClean="0"/>
              <a:t>suggestions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educational</a:t>
            </a:r>
            <a:r>
              <a:rPr lang="pt-BR" dirty="0" smtClean="0"/>
              <a:t> sites.</a:t>
            </a:r>
          </a:p>
          <a:p>
            <a:r>
              <a:rPr lang="pt-BR" dirty="0" err="1" smtClean="0"/>
              <a:t>Supervision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practices</a:t>
            </a:r>
            <a:r>
              <a:rPr lang="pt-BR" dirty="0" smtClean="0"/>
              <a:t> in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schools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orientation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pedagogical</a:t>
            </a:r>
            <a:r>
              <a:rPr lang="pt-BR" dirty="0" smtClean="0"/>
              <a:t> use </a:t>
            </a:r>
            <a:r>
              <a:rPr lang="pt-BR" dirty="0" err="1" smtClean="0"/>
              <a:t>of</a:t>
            </a:r>
            <a:r>
              <a:rPr lang="pt-BR" dirty="0" smtClean="0"/>
              <a:t> ICT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researchers</a:t>
            </a:r>
            <a:r>
              <a:rPr lang="pt-BR" dirty="0" smtClean="0"/>
              <a:t>/</a:t>
            </a:r>
            <a:r>
              <a:rPr lang="pt-BR" dirty="0" err="1" smtClean="0"/>
              <a:t>educators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03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Expanding</a:t>
            </a:r>
            <a:r>
              <a:rPr lang="pt-BR" dirty="0" smtClean="0"/>
              <a:t> </a:t>
            </a:r>
            <a:r>
              <a:rPr lang="pt-BR" dirty="0" err="1" smtClean="0"/>
              <a:t>Lesson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r>
              <a:rPr lang="pt-BR" dirty="0" smtClean="0"/>
              <a:t> in </a:t>
            </a:r>
            <a:r>
              <a:rPr lang="pt-BR" dirty="0" err="1" smtClean="0"/>
              <a:t>Brazil</a:t>
            </a:r>
            <a:r>
              <a:rPr lang="pt-BR" dirty="0" smtClean="0"/>
              <a:t> (</a:t>
            </a:r>
            <a:r>
              <a:rPr lang="pt-BR" dirty="0" err="1" smtClean="0"/>
              <a:t>slow</a:t>
            </a:r>
            <a:r>
              <a:rPr lang="pt-BR" dirty="0" smtClean="0"/>
              <a:t> </a:t>
            </a:r>
            <a:r>
              <a:rPr lang="pt-BR" dirty="0" err="1" smtClean="0"/>
              <a:t>but</a:t>
            </a:r>
            <a:r>
              <a:rPr lang="pt-BR" dirty="0" smtClean="0"/>
              <a:t> </a:t>
            </a:r>
            <a:r>
              <a:rPr lang="pt-BR" dirty="0" err="1" smtClean="0"/>
              <a:t>promising</a:t>
            </a:r>
            <a:r>
              <a:rPr lang="pt-BR" dirty="0" smtClean="0"/>
              <a:t>...)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An</a:t>
            </a:r>
            <a:r>
              <a:rPr lang="pt-BR" dirty="0" smtClean="0"/>
              <a:t> </a:t>
            </a:r>
            <a:r>
              <a:rPr lang="pt-BR" dirty="0" err="1" smtClean="0"/>
              <a:t>independent</a:t>
            </a:r>
            <a:r>
              <a:rPr lang="pt-BR" dirty="0" smtClean="0"/>
              <a:t> </a:t>
            </a:r>
            <a:r>
              <a:rPr lang="pt-BR" dirty="0" err="1" smtClean="0"/>
              <a:t>group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r>
              <a:rPr lang="pt-BR" dirty="0" smtClean="0"/>
              <a:t> in a </a:t>
            </a:r>
            <a:r>
              <a:rPr lang="pt-BR" dirty="0" err="1" smtClean="0"/>
              <a:t>region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State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São Paulo: </a:t>
            </a:r>
            <a:r>
              <a:rPr lang="pt-BR" dirty="0" err="1" smtClean="0"/>
              <a:t>former</a:t>
            </a:r>
            <a:r>
              <a:rPr lang="pt-BR" dirty="0" smtClean="0"/>
              <a:t> </a:t>
            </a:r>
            <a:r>
              <a:rPr lang="pt-BR" dirty="0" err="1" smtClean="0"/>
              <a:t>teacher</a:t>
            </a:r>
            <a:r>
              <a:rPr lang="pt-BR" dirty="0" smtClean="0"/>
              <a:t> </a:t>
            </a:r>
            <a:r>
              <a:rPr lang="pt-BR" dirty="0" err="1" smtClean="0"/>
              <a:t>researchers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PROF-OBMEP </a:t>
            </a:r>
            <a:r>
              <a:rPr lang="pt-BR" dirty="0" err="1" smtClean="0"/>
              <a:t>acting</a:t>
            </a:r>
            <a:r>
              <a:rPr lang="pt-BR" dirty="0" smtClean="0"/>
              <a:t> as local </a:t>
            </a:r>
            <a:r>
              <a:rPr lang="pt-BR" dirty="0" err="1" smtClean="0"/>
              <a:t>leaders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introduce</a:t>
            </a:r>
            <a:r>
              <a:rPr lang="pt-BR" dirty="0" smtClean="0"/>
              <a:t> </a:t>
            </a:r>
            <a:r>
              <a:rPr lang="pt-BR" dirty="0" err="1" smtClean="0"/>
              <a:t>problem-solving</a:t>
            </a:r>
            <a:r>
              <a:rPr lang="pt-BR" dirty="0" smtClean="0"/>
              <a:t> </a:t>
            </a:r>
            <a:r>
              <a:rPr lang="pt-BR" dirty="0" err="1" smtClean="0"/>
              <a:t>Lesson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r>
              <a:rPr lang="pt-BR" dirty="0" smtClean="0"/>
              <a:t> </a:t>
            </a:r>
            <a:r>
              <a:rPr lang="pt-BR" dirty="0" err="1" smtClean="0"/>
              <a:t>into</a:t>
            </a:r>
            <a:r>
              <a:rPr lang="pt-BR" dirty="0" smtClean="0"/>
              <a:t> 5 </a:t>
            </a:r>
            <a:r>
              <a:rPr lang="pt-BR" dirty="0" err="1" smtClean="0"/>
              <a:t>schools</a:t>
            </a:r>
            <a:r>
              <a:rPr lang="pt-BR" dirty="0" smtClean="0"/>
              <a:t>, ~12 </a:t>
            </a:r>
            <a:r>
              <a:rPr lang="pt-BR" dirty="0" err="1" smtClean="0"/>
              <a:t>teachers</a:t>
            </a:r>
            <a:r>
              <a:rPr lang="pt-BR" dirty="0" smtClean="0"/>
              <a:t>;</a:t>
            </a:r>
          </a:p>
          <a:p>
            <a:r>
              <a:rPr lang="pt-BR" dirty="0" err="1" smtClean="0"/>
              <a:t>Graduate</a:t>
            </a:r>
            <a:r>
              <a:rPr lang="pt-BR" dirty="0" smtClean="0"/>
              <a:t> </a:t>
            </a:r>
            <a:r>
              <a:rPr lang="pt-BR" dirty="0" err="1" smtClean="0"/>
              <a:t>Programs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at</a:t>
            </a:r>
            <a:r>
              <a:rPr lang="pt-BR" dirty="0" smtClean="0"/>
              <a:t> UFRJ (Rio de Janeiro) </a:t>
            </a:r>
            <a:r>
              <a:rPr lang="pt-BR" dirty="0" err="1" smtClean="0"/>
              <a:t>and</a:t>
            </a:r>
            <a:r>
              <a:rPr lang="pt-BR" dirty="0" smtClean="0"/>
              <a:t> UERJ (Rio de Janeiro) are </a:t>
            </a:r>
            <a:r>
              <a:rPr lang="pt-BR" dirty="0" err="1" smtClean="0"/>
              <a:t>now</a:t>
            </a:r>
            <a:r>
              <a:rPr lang="pt-BR" dirty="0" smtClean="0"/>
              <a:t> </a:t>
            </a:r>
            <a:r>
              <a:rPr lang="pt-BR" dirty="0" err="1" smtClean="0"/>
              <a:t>developing</a:t>
            </a:r>
            <a:r>
              <a:rPr lang="pt-BR" dirty="0" smtClean="0"/>
              <a:t> </a:t>
            </a:r>
            <a:r>
              <a:rPr lang="pt-BR" dirty="0" err="1" smtClean="0"/>
              <a:t>research</a:t>
            </a:r>
            <a:r>
              <a:rPr lang="pt-BR" dirty="0" smtClean="0"/>
              <a:t> </a:t>
            </a:r>
            <a:r>
              <a:rPr lang="pt-BR" dirty="0" err="1" smtClean="0"/>
              <a:t>projects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Lesson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r>
              <a:rPr lang="pt-BR" dirty="0" smtClean="0"/>
              <a:t>, Master </a:t>
            </a:r>
            <a:r>
              <a:rPr lang="pt-BR" dirty="0" err="1" smtClean="0"/>
              <a:t>degree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r>
              <a:rPr lang="pt-BR" dirty="0" smtClean="0"/>
              <a:t>. </a:t>
            </a:r>
          </a:p>
          <a:p>
            <a:r>
              <a:rPr lang="pt-BR" dirty="0" smtClean="0"/>
              <a:t>HOPING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expand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network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collaborations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international</a:t>
            </a:r>
            <a:r>
              <a:rPr lang="pt-BR" dirty="0" smtClean="0"/>
              <a:t> help!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82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29" y="620836"/>
            <a:ext cx="84963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8453931" y="1856593"/>
            <a:ext cx="142875" cy="144462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354803" y="2719946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827984" y="4431859"/>
            <a:ext cx="144463" cy="142875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8790951" y="4825388"/>
            <a:ext cx="142875" cy="144462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7900216" y="4825387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7702107" y="4574734"/>
            <a:ext cx="142875" cy="144462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7224112" y="4609537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7609161" y="3884282"/>
            <a:ext cx="144462" cy="144462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7368575" y="4435009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7695590" y="4717609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141265" y="4269833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53377" y="5126150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922329" y="87956"/>
            <a:ext cx="863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Some </a:t>
            </a:r>
            <a:r>
              <a:rPr lang="pt-BR" dirty="0" err="1" smtClean="0"/>
              <a:t>places</a:t>
            </a:r>
            <a:r>
              <a:rPr lang="pt-BR" dirty="0" smtClean="0"/>
              <a:t> in </a:t>
            </a:r>
            <a:r>
              <a:rPr lang="pt-BR" dirty="0" err="1" smtClean="0"/>
              <a:t>which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Brazilian</a:t>
            </a:r>
            <a:r>
              <a:rPr lang="pt-BR" dirty="0" smtClean="0"/>
              <a:t> </a:t>
            </a:r>
            <a:r>
              <a:rPr lang="pt-BR" dirty="0" err="1" smtClean="0"/>
              <a:t>projects</a:t>
            </a:r>
            <a:r>
              <a:rPr lang="pt-BR" dirty="0" smtClean="0"/>
              <a:t> (UFSCar) </a:t>
            </a:r>
            <a:r>
              <a:rPr lang="pt-BR" dirty="0" err="1" smtClean="0"/>
              <a:t>have</a:t>
            </a:r>
            <a:r>
              <a:rPr lang="pt-BR" dirty="0" smtClean="0"/>
              <a:t> </a:t>
            </a:r>
            <a:r>
              <a:rPr lang="pt-BR" dirty="0" err="1" smtClean="0"/>
              <a:t>been</a:t>
            </a:r>
            <a:r>
              <a:rPr lang="pt-BR" dirty="0" smtClean="0"/>
              <a:t> </a:t>
            </a:r>
            <a:r>
              <a:rPr lang="pt-BR" dirty="0" err="1" smtClean="0"/>
              <a:t>worked</a:t>
            </a:r>
            <a:r>
              <a:rPr lang="pt-BR" dirty="0" smtClean="0"/>
              <a:t> out</a:t>
            </a:r>
            <a:endParaRPr lang="pt-BR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309468" y="4827397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9814484" y="2864409"/>
            <a:ext cx="144463" cy="144463"/>
          </a:xfrm>
          <a:prstGeom prst="rect">
            <a:avLst/>
          </a:prstGeom>
          <a:solidFill>
            <a:srgbClr val="FF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2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One</a:t>
            </a:r>
            <a:r>
              <a:rPr lang="pt-BR" dirty="0" smtClean="0"/>
              <a:t> </a:t>
            </a:r>
            <a:r>
              <a:rPr lang="pt-BR" dirty="0" err="1" smtClean="0"/>
              <a:t>discontinued</a:t>
            </a:r>
            <a:r>
              <a:rPr lang="pt-BR" dirty="0" smtClean="0"/>
              <a:t> professional </a:t>
            </a:r>
            <a:r>
              <a:rPr lang="pt-BR" dirty="0" err="1" smtClean="0"/>
              <a:t>professional</a:t>
            </a:r>
            <a:r>
              <a:rPr lang="pt-BR" dirty="0" smtClean="0"/>
              <a:t> </a:t>
            </a:r>
            <a:r>
              <a:rPr lang="pt-BR" dirty="0" err="1" smtClean="0"/>
              <a:t>development</a:t>
            </a:r>
            <a:r>
              <a:rPr lang="pt-BR" dirty="0" smtClean="0"/>
              <a:t> </a:t>
            </a:r>
            <a:r>
              <a:rPr lang="pt-BR" dirty="0" err="1" smtClean="0"/>
              <a:t>project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PRO LETRAMENTO (</a:t>
            </a:r>
            <a:r>
              <a:rPr lang="pt-BR" dirty="0" err="1" smtClean="0"/>
              <a:t>literacy</a:t>
            </a:r>
            <a:r>
              <a:rPr lang="pt-BR" dirty="0" smtClean="0"/>
              <a:t>) in </a:t>
            </a:r>
            <a:r>
              <a:rPr lang="pt-BR" dirty="0" err="1" smtClean="0"/>
              <a:t>Mathematics</a:t>
            </a:r>
            <a:r>
              <a:rPr lang="pt-BR" dirty="0" smtClean="0"/>
              <a:t> for </a:t>
            </a:r>
            <a:r>
              <a:rPr lang="pt-BR" dirty="0" err="1" smtClean="0"/>
              <a:t>primary</a:t>
            </a:r>
            <a:r>
              <a:rPr lang="pt-BR" dirty="0" smtClean="0"/>
              <a:t> </a:t>
            </a:r>
            <a:r>
              <a:rPr lang="pt-BR" dirty="0" err="1" smtClean="0"/>
              <a:t>school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2006 – 2009 (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then</a:t>
            </a:r>
            <a:r>
              <a:rPr lang="pt-BR" dirty="0" smtClean="0"/>
              <a:t>?)</a:t>
            </a:r>
          </a:p>
          <a:p>
            <a:pPr lvl="1"/>
            <a:r>
              <a:rPr lang="pt-BR" dirty="0" err="1" smtClean="0"/>
              <a:t>Cascade</a:t>
            </a:r>
            <a:r>
              <a:rPr lang="pt-BR" dirty="0" smtClean="0"/>
              <a:t> </a:t>
            </a:r>
            <a:r>
              <a:rPr lang="pt-BR" dirty="0" err="1" smtClean="0"/>
              <a:t>style</a:t>
            </a:r>
            <a:r>
              <a:rPr lang="pt-BR" dirty="0" smtClean="0"/>
              <a:t>: </a:t>
            </a:r>
            <a:r>
              <a:rPr lang="pt-BR" dirty="0" err="1" smtClean="0"/>
              <a:t>almost</a:t>
            </a:r>
            <a:r>
              <a:rPr lang="pt-BR" dirty="0" smtClean="0"/>
              <a:t> 150,000 </a:t>
            </a:r>
            <a:r>
              <a:rPr lang="pt-BR" dirty="0" err="1" smtClean="0"/>
              <a:t>teachers</a:t>
            </a:r>
            <a:r>
              <a:rPr lang="pt-BR" dirty="0" smtClean="0"/>
              <a:t> ( </a:t>
            </a:r>
            <a:r>
              <a:rPr lang="pt-BR" dirty="0" err="1" smtClean="0"/>
              <a:t>tutoring</a:t>
            </a:r>
            <a:r>
              <a:rPr lang="pt-BR" dirty="0" smtClean="0"/>
              <a:t> </a:t>
            </a:r>
            <a:r>
              <a:rPr lang="pt-BR" dirty="0" err="1" smtClean="0"/>
              <a:t>directly</a:t>
            </a:r>
            <a:r>
              <a:rPr lang="pt-BR" dirty="0" smtClean="0"/>
              <a:t> </a:t>
            </a:r>
            <a:r>
              <a:rPr lang="pt-BR" dirty="0" err="1" smtClean="0"/>
              <a:t>inside</a:t>
            </a:r>
            <a:r>
              <a:rPr lang="pt-BR" dirty="0" smtClean="0"/>
              <a:t> </a:t>
            </a:r>
            <a:r>
              <a:rPr lang="pt-BR" dirty="0" err="1" smtClean="0"/>
              <a:t>schools</a:t>
            </a:r>
            <a:r>
              <a:rPr lang="pt-BR" dirty="0" smtClean="0"/>
              <a:t>)</a:t>
            </a:r>
          </a:p>
          <a:p>
            <a:pPr lvl="1"/>
            <a:r>
              <a:rPr lang="pt-BR" dirty="0" err="1" smtClean="0"/>
              <a:t>Development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teaching</a:t>
            </a:r>
            <a:r>
              <a:rPr lang="pt-BR" dirty="0" smtClean="0"/>
              <a:t> material for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learn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subject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bring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classrooms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mehdological</a:t>
            </a:r>
            <a:r>
              <a:rPr lang="pt-BR" dirty="0" smtClean="0"/>
              <a:t> </a:t>
            </a:r>
            <a:r>
              <a:rPr lang="pt-BR" dirty="0" err="1" smtClean="0"/>
              <a:t>orientation</a:t>
            </a:r>
            <a:endParaRPr lang="pt-BR" dirty="0" smtClean="0"/>
          </a:p>
          <a:p>
            <a:pPr lvl="1"/>
            <a:endParaRPr lang="pt-BR" dirty="0"/>
          </a:p>
          <a:p>
            <a:pPr lvl="1"/>
            <a:r>
              <a:rPr lang="pt-BR" dirty="0" smtClean="0"/>
              <a:t>BUT...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08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1659642"/>
            <a:ext cx="5183832" cy="49697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552208" y="483300"/>
            <a:ext cx="7377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prstClr val="black"/>
                </a:solidFill>
              </a:rPr>
              <a:t>Fifth</a:t>
            </a:r>
            <a:r>
              <a:rPr lang="pt-BR" dirty="0" smtClean="0">
                <a:solidFill>
                  <a:prstClr val="black"/>
                </a:solidFill>
              </a:rPr>
              <a:t> </a:t>
            </a:r>
            <a:r>
              <a:rPr lang="pt-BR" dirty="0" err="1" smtClean="0">
                <a:solidFill>
                  <a:prstClr val="black"/>
                </a:solidFill>
              </a:rPr>
              <a:t>largest</a:t>
            </a:r>
            <a:r>
              <a:rPr lang="pt-BR" dirty="0" smtClean="0">
                <a:solidFill>
                  <a:prstClr val="black"/>
                </a:solidFill>
              </a:rPr>
              <a:t> country in </a:t>
            </a:r>
            <a:r>
              <a:rPr lang="pt-BR" dirty="0" err="1" smtClean="0">
                <a:solidFill>
                  <a:prstClr val="black"/>
                </a:solidFill>
              </a:rPr>
              <a:t>the</a:t>
            </a:r>
            <a:r>
              <a:rPr lang="pt-BR" dirty="0" smtClean="0">
                <a:solidFill>
                  <a:prstClr val="black"/>
                </a:solidFill>
              </a:rPr>
              <a:t> world: ~8515,000 km</a:t>
            </a:r>
            <a:r>
              <a:rPr lang="pt-BR" baseline="30000" dirty="0" smtClean="0">
                <a:solidFill>
                  <a:prstClr val="black"/>
                </a:solidFill>
              </a:rPr>
              <a:t>2</a:t>
            </a:r>
          </a:p>
          <a:p>
            <a:endParaRPr lang="pt-BR" baseline="30000" dirty="0">
              <a:solidFill>
                <a:prstClr val="black"/>
              </a:solidFill>
            </a:endParaRPr>
          </a:p>
          <a:p>
            <a:r>
              <a:rPr lang="pt-BR" dirty="0" err="1" smtClean="0">
                <a:solidFill>
                  <a:prstClr val="black"/>
                </a:solidFill>
              </a:rPr>
              <a:t>Large</a:t>
            </a:r>
            <a:r>
              <a:rPr lang="pt-BR" dirty="0" smtClean="0">
                <a:solidFill>
                  <a:prstClr val="black"/>
                </a:solidFill>
              </a:rPr>
              <a:t> social- </a:t>
            </a:r>
            <a:r>
              <a:rPr lang="pt-BR" dirty="0" err="1" smtClean="0">
                <a:solidFill>
                  <a:prstClr val="black"/>
                </a:solidFill>
              </a:rPr>
              <a:t>economic</a:t>
            </a:r>
            <a:r>
              <a:rPr lang="pt-BR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differences</a:t>
            </a:r>
            <a:r>
              <a:rPr lang="pt-BR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between</a:t>
            </a:r>
            <a:r>
              <a:rPr lang="pt-BR" dirty="0" smtClean="0">
                <a:solidFill>
                  <a:prstClr val="black"/>
                </a:solidFill>
              </a:rPr>
              <a:t> North </a:t>
            </a:r>
            <a:r>
              <a:rPr lang="pt-BR" dirty="0" err="1" smtClean="0">
                <a:solidFill>
                  <a:prstClr val="black"/>
                </a:solidFill>
              </a:rPr>
              <a:t>and</a:t>
            </a:r>
            <a:r>
              <a:rPr lang="pt-BR" dirty="0" smtClean="0">
                <a:solidFill>
                  <a:prstClr val="black"/>
                </a:solidFill>
              </a:rPr>
              <a:t> South 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3074" name="Picture 2" descr="Photo: Scenic view from Mt. Des Voeux over pristine rain for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48" y="1659642"/>
            <a:ext cx="2454445" cy="18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commons/1/1c/2003SertaoNordest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83" y="514806"/>
            <a:ext cx="1716637" cy="18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pload.wikimedia.org/wikipedia/commons/thumb/6/65/Centro_de_SP.jpg/1024px-Centro_de_S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83" y="4946738"/>
            <a:ext cx="2671389" cy="16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riodejaneiro.com/media/public/saveri/Attractions-Cristo-Redent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91" y="2770492"/>
            <a:ext cx="1530984" cy="18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em curva 8"/>
          <p:cNvCxnSpPr/>
          <p:nvPr/>
        </p:nvCxnSpPr>
        <p:spPr>
          <a:xfrm flipV="1">
            <a:off x="4753393" y="2665927"/>
            <a:ext cx="1686044" cy="387697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em curva 11"/>
          <p:cNvCxnSpPr/>
          <p:nvPr/>
        </p:nvCxnSpPr>
        <p:spPr>
          <a:xfrm rot="5400000">
            <a:off x="7344655" y="1358187"/>
            <a:ext cx="2060837" cy="1330036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em curva 15"/>
          <p:cNvCxnSpPr>
            <a:stCxn id="3080" idx="1"/>
          </p:cNvCxnSpPr>
          <p:nvPr/>
        </p:nvCxnSpPr>
        <p:spPr>
          <a:xfrm rot="10800000" flipV="1">
            <a:off x="7710055" y="3696491"/>
            <a:ext cx="1330036" cy="27283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em curva 19"/>
          <p:cNvCxnSpPr/>
          <p:nvPr/>
        </p:nvCxnSpPr>
        <p:spPr>
          <a:xfrm rot="10800000">
            <a:off x="7315201" y="4000833"/>
            <a:ext cx="2437401" cy="1787236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concrete </a:t>
            </a:r>
            <a:r>
              <a:rPr lang="pt-BR" dirty="0" err="1" smtClean="0"/>
              <a:t>manipulative</a:t>
            </a:r>
            <a:r>
              <a:rPr lang="pt-BR" dirty="0" smtClean="0"/>
              <a:t> for </a:t>
            </a:r>
            <a:r>
              <a:rPr lang="pt-BR" dirty="0" err="1" smtClean="0"/>
              <a:t>lessons</a:t>
            </a:r>
            <a:r>
              <a:rPr lang="pt-BR" dirty="0" smtClean="0"/>
              <a:t> </a:t>
            </a:r>
            <a:r>
              <a:rPr lang="pt-BR" dirty="0" err="1" smtClean="0"/>
              <a:t>about</a:t>
            </a:r>
            <a:r>
              <a:rPr lang="pt-BR" dirty="0" smtClean="0"/>
              <a:t> </a:t>
            </a:r>
            <a:r>
              <a:rPr lang="pt-BR" dirty="0" err="1" smtClean="0"/>
              <a:t>fractions</a:t>
            </a:r>
            <a:r>
              <a:rPr lang="pt-BR" dirty="0" smtClean="0"/>
              <a:t> (PPGECE-UFSCar)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2598" y="2240924"/>
            <a:ext cx="5962918" cy="40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35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Preparatory</a:t>
            </a:r>
            <a:r>
              <a:rPr lang="pt-BR" dirty="0" smtClean="0"/>
              <a:t> </a:t>
            </a:r>
            <a:r>
              <a:rPr lang="pt-BR" dirty="0" err="1" smtClean="0"/>
              <a:t>discussion</a:t>
            </a:r>
            <a:r>
              <a:rPr lang="pt-BR" dirty="0" smtClean="0"/>
              <a:t>, </a:t>
            </a:r>
            <a:r>
              <a:rPr lang="pt-BR" dirty="0" err="1" smtClean="0"/>
              <a:t>before</a:t>
            </a:r>
            <a:r>
              <a:rPr lang="pt-BR" dirty="0" smtClean="0"/>
              <a:t> </a:t>
            </a:r>
            <a:r>
              <a:rPr lang="pt-BR" dirty="0" err="1" smtClean="0"/>
              <a:t>lesson</a:t>
            </a:r>
            <a:r>
              <a:rPr lang="pt-BR" dirty="0" smtClean="0"/>
              <a:t>: </a:t>
            </a:r>
            <a:r>
              <a:rPr lang="pt-BR" dirty="0" err="1" smtClean="0"/>
              <a:t>contents</a:t>
            </a:r>
            <a:r>
              <a:rPr lang="pt-BR" dirty="0" smtClean="0"/>
              <a:t>, </a:t>
            </a:r>
            <a:r>
              <a:rPr lang="pt-BR" dirty="0" err="1" smtClean="0"/>
              <a:t>methodology</a:t>
            </a:r>
            <a:r>
              <a:rPr lang="pt-BR" dirty="0" smtClean="0"/>
              <a:t>, </a:t>
            </a:r>
            <a:r>
              <a:rPr lang="pt-BR" dirty="0" err="1" smtClean="0"/>
              <a:t>beliefs</a:t>
            </a:r>
            <a:r>
              <a:rPr lang="pt-BR" dirty="0" smtClean="0"/>
              <a:t> (2014)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33" y="2133600"/>
            <a:ext cx="6258574" cy="44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62" y="678076"/>
            <a:ext cx="9156880" cy="59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0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70" y="1481071"/>
            <a:ext cx="7794088" cy="43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346" y="1015822"/>
            <a:ext cx="9446252" cy="5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4" y="1466762"/>
            <a:ext cx="6825805" cy="53153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45902" y="145961"/>
            <a:ext cx="8596668" cy="1320800"/>
          </a:xfrm>
        </p:spPr>
        <p:txBody>
          <a:bodyPr/>
          <a:lstStyle/>
          <a:p>
            <a:r>
              <a:rPr lang="pt-BR" dirty="0" err="1" smtClean="0"/>
              <a:t>Discussion</a:t>
            </a:r>
            <a:r>
              <a:rPr lang="pt-BR" dirty="0" smtClean="0"/>
              <a:t> </a:t>
            </a:r>
            <a:r>
              <a:rPr lang="pt-BR" dirty="0" err="1" smtClean="0"/>
              <a:t>after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report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lesson</a:t>
            </a:r>
            <a:r>
              <a:rPr lang="pt-BR" dirty="0" smtClean="0"/>
              <a:t>(2014)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4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0997" y="235732"/>
            <a:ext cx="8595590" cy="766808"/>
          </a:xfr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2000" dirty="0" err="1" smtClean="0"/>
              <a:t>From</a:t>
            </a:r>
            <a:r>
              <a:rPr lang="pt-BR" sz="2000" dirty="0" smtClean="0"/>
              <a:t>  </a:t>
            </a:r>
            <a:r>
              <a:rPr lang="pt-BR" sz="2000" dirty="0" err="1" smtClean="0"/>
              <a:t>classroom</a:t>
            </a:r>
            <a:r>
              <a:rPr lang="pt-BR" sz="2000" dirty="0" smtClean="0"/>
              <a:t> </a:t>
            </a:r>
            <a:r>
              <a:rPr lang="pt-BR" sz="2000" dirty="0" err="1" smtClean="0"/>
              <a:t>practices</a:t>
            </a:r>
            <a:r>
              <a:rPr lang="pt-BR" sz="2000" dirty="0" smtClean="0"/>
              <a:t> (PPGECE): </a:t>
            </a:r>
            <a:r>
              <a:rPr lang="pt-BR" sz="2000" dirty="0" err="1" smtClean="0"/>
              <a:t>problem</a:t>
            </a:r>
            <a:r>
              <a:rPr lang="pt-BR" sz="2000" dirty="0" smtClean="0"/>
              <a:t> </a:t>
            </a:r>
            <a:r>
              <a:rPr lang="pt-BR" sz="2000" dirty="0" err="1" smtClean="0"/>
              <a:t>solving</a:t>
            </a:r>
            <a:r>
              <a:rPr lang="pt-BR" sz="2000" dirty="0" smtClean="0"/>
              <a:t>, </a:t>
            </a:r>
            <a:r>
              <a:rPr lang="pt-BR" sz="2000" dirty="0" err="1" smtClean="0"/>
              <a:t>lesson</a:t>
            </a:r>
            <a:r>
              <a:rPr lang="pt-BR" sz="2000" dirty="0" smtClean="0"/>
              <a:t> </a:t>
            </a:r>
            <a:r>
              <a:rPr lang="pt-BR" sz="2000" dirty="0" err="1" smtClean="0"/>
              <a:t>study</a:t>
            </a:r>
            <a:r>
              <a:rPr lang="pt-BR" sz="2000" dirty="0" smtClean="0"/>
              <a:t> </a:t>
            </a:r>
            <a:r>
              <a:rPr lang="pt-BR" sz="2000" dirty="0" err="1" smtClean="0"/>
              <a:t>principles</a:t>
            </a:r>
            <a:r>
              <a:rPr lang="pt-BR" sz="2000" dirty="0" smtClean="0"/>
              <a:t>, bar </a:t>
            </a:r>
            <a:r>
              <a:rPr lang="pt-BR" sz="2000" dirty="0" err="1" smtClean="0"/>
              <a:t>model</a:t>
            </a:r>
            <a:r>
              <a:rPr lang="pt-BR" sz="2000" dirty="0" smtClean="0"/>
              <a:t> </a:t>
            </a:r>
            <a:r>
              <a:rPr lang="pt-BR" sz="2000" dirty="0" err="1" smtClean="0"/>
              <a:t>from</a:t>
            </a:r>
            <a:r>
              <a:rPr lang="pt-BR" sz="2000" dirty="0" smtClean="0"/>
              <a:t> Singapore </a:t>
            </a:r>
            <a:r>
              <a:rPr lang="pt-BR" sz="2000" dirty="0" err="1" smtClean="0"/>
              <a:t>Mathematics</a:t>
            </a:r>
            <a:r>
              <a:rPr lang="pt-BR" sz="2000" dirty="0" smtClean="0"/>
              <a:t>, (Campinas, SP)</a:t>
            </a:r>
            <a:endParaRPr lang="pt-BR" sz="2000" dirty="0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71" y="1095401"/>
            <a:ext cx="3595428" cy="26269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62" y="1188263"/>
            <a:ext cx="4421778" cy="4710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Imagem 5" descr="131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8833" y="4146996"/>
            <a:ext cx="3554569" cy="2614411"/>
          </a:xfrm>
          <a:prstGeom prst="rect">
            <a:avLst/>
          </a:prstGeom>
        </p:spPr>
      </p:pic>
      <p:sp>
        <p:nvSpPr>
          <p:cNvPr id="3" name="Texto explicativo em elipse 2"/>
          <p:cNvSpPr/>
          <p:nvPr/>
        </p:nvSpPr>
        <p:spPr>
          <a:xfrm>
            <a:off x="10483402" y="3953814"/>
            <a:ext cx="1708599" cy="1803042"/>
          </a:xfrm>
          <a:prstGeom prst="wedgeEllipseCallout">
            <a:avLst>
              <a:gd name="adj1" fmla="val -39490"/>
              <a:gd name="adj2" fmla="val 518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600" dirty="0" smtClean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HAPPY </a:t>
            </a:r>
            <a:r>
              <a:rPr lang="pt-BR" sz="1600" dirty="0" err="1" smtClean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to</a:t>
            </a:r>
            <a:r>
              <a:rPr lang="pt-BR" sz="1600" dirty="0" smtClean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 include a   </a:t>
            </a:r>
            <a:r>
              <a:rPr lang="pt-BR" sz="1600" dirty="0" err="1" smtClean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student</a:t>
            </a:r>
            <a:r>
              <a:rPr lang="pt-BR" sz="1400" dirty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 </a:t>
            </a:r>
            <a:r>
              <a:rPr lang="pt-BR" sz="1400" dirty="0" smtClean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!</a:t>
            </a:r>
          </a:p>
          <a:p>
            <a:pPr algn="ctr"/>
            <a:r>
              <a:rPr lang="pt-BR" sz="1400" dirty="0" smtClean="0">
                <a:ln w="3810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Franca, SP</a:t>
            </a:r>
            <a:endParaRPr lang="pt-BR" sz="1400" dirty="0">
              <a:ln w="38100">
                <a:solidFill>
                  <a:srgbClr val="C00000"/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4509" y="186227"/>
            <a:ext cx="8920789" cy="25054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dirty="0" smtClean="0"/>
              <a:t>A </a:t>
            </a:r>
            <a:r>
              <a:rPr lang="pt-BR" altLang="pt-BR" dirty="0" err="1" smtClean="0"/>
              <a:t>sequence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of</a:t>
            </a:r>
            <a:r>
              <a:rPr lang="pt-BR" altLang="pt-BR" dirty="0" smtClean="0"/>
              <a:t> </a:t>
            </a:r>
            <a:r>
              <a:rPr lang="pt-BR" altLang="pt-BR" dirty="0" err="1"/>
              <a:t>L</a:t>
            </a:r>
            <a:r>
              <a:rPr lang="pt-BR" altLang="pt-BR" dirty="0" err="1" smtClean="0"/>
              <a:t>esson</a:t>
            </a:r>
            <a:r>
              <a:rPr lang="pt-BR" altLang="pt-BR" dirty="0" smtClean="0"/>
              <a:t> </a:t>
            </a:r>
            <a:r>
              <a:rPr lang="pt-BR" altLang="pt-BR" dirty="0" err="1"/>
              <a:t>S</a:t>
            </a:r>
            <a:r>
              <a:rPr lang="pt-BR" altLang="pt-BR" dirty="0" err="1" smtClean="0"/>
              <a:t>tudy</a:t>
            </a:r>
            <a:r>
              <a:rPr lang="pt-BR" altLang="pt-BR" dirty="0" smtClean="0"/>
              <a:t> for 8th grade </a:t>
            </a:r>
            <a:r>
              <a:rPr lang="pt-BR" altLang="pt-BR" dirty="0" err="1" smtClean="0"/>
              <a:t>classrooms</a:t>
            </a:r>
            <a:r>
              <a:rPr lang="pt-BR" altLang="pt-BR" dirty="0" smtClean="0"/>
              <a:t>, a </a:t>
            </a:r>
            <a:r>
              <a:rPr lang="pt-BR" altLang="pt-BR" dirty="0" err="1" smtClean="0"/>
              <a:t>School</a:t>
            </a:r>
            <a:r>
              <a:rPr lang="pt-BR" altLang="pt-BR" dirty="0"/>
              <a:t> </a:t>
            </a:r>
            <a:r>
              <a:rPr lang="pt-BR" altLang="pt-BR" dirty="0" smtClean="0"/>
              <a:t>Project </a:t>
            </a:r>
            <a:r>
              <a:rPr lang="pt-BR" altLang="pt-BR" dirty="0" err="1" smtClean="0"/>
              <a:t>with</a:t>
            </a:r>
            <a:r>
              <a:rPr lang="pt-BR" altLang="pt-BR" dirty="0" smtClean="0"/>
              <a:t> GC (Ribeirão Preto, SP):</a:t>
            </a:r>
            <a:br>
              <a:rPr lang="pt-BR" altLang="pt-BR" dirty="0" smtClean="0"/>
            </a:br>
            <a:r>
              <a:rPr lang="pt-BR" altLang="pt-BR" dirty="0" smtClean="0"/>
              <a:t>1- </a:t>
            </a:r>
            <a:r>
              <a:rPr lang="pt-BR" altLang="pt-BR" dirty="0" err="1" smtClean="0"/>
              <a:t>Preparing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session</a:t>
            </a:r>
            <a:r>
              <a:rPr lang="pt-BR" altLang="pt-BR" dirty="0" smtClean="0"/>
              <a:t>: </a:t>
            </a:r>
            <a:r>
              <a:rPr lang="pt-BR" altLang="pt-BR" dirty="0" err="1" smtClean="0"/>
              <a:t>study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discussion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with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teachers</a:t>
            </a:r>
            <a:endParaRPr lang="pt-BR" altLang="pt-BR" dirty="0" smtClean="0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>
            <p:extLst/>
          </p:nvPr>
        </p:nvGraphicFramePr>
        <p:xfrm>
          <a:off x="1634543" y="2902354"/>
          <a:ext cx="4337252" cy="2957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m de bitmap" r:id="rId3" imgW="3142857" imgH="2142857" progId="PBrush">
                  <p:embed/>
                </p:oleObj>
              </mc:Choice>
              <mc:Fallback>
                <p:oleObj name="Imagem de bitmap" r:id="rId3" imgW="3142857" imgH="214285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543" y="2902354"/>
                        <a:ext cx="4337252" cy="2957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>
            <p:extLst/>
          </p:nvPr>
        </p:nvGraphicFramePr>
        <p:xfrm>
          <a:off x="6504904" y="2878542"/>
          <a:ext cx="4083940" cy="2981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m de bitmap" r:id="rId5" imgW="3142857" imgH="2142857" progId="PBrush">
                  <p:embed/>
                </p:oleObj>
              </mc:Choice>
              <mc:Fallback>
                <p:oleObj name="Imagem de bitmap" r:id="rId5" imgW="3142857" imgH="214285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4904" y="2878542"/>
                        <a:ext cx="4083940" cy="29813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8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pt-BR" dirty="0" smtClean="0"/>
              <a:t>2-Training </a:t>
            </a:r>
            <a:r>
              <a:rPr lang="pt-BR" altLang="pt-BR" dirty="0" err="1" smtClean="0"/>
              <a:t>session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pilot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experimentation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with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assistant-students</a:t>
            </a:r>
            <a:endParaRPr lang="pt-BR" altLang="pt-BR" dirty="0" smtClean="0"/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>
            <p:extLst/>
          </p:nvPr>
        </p:nvGraphicFramePr>
        <p:xfrm>
          <a:off x="1736501" y="2456646"/>
          <a:ext cx="4423354" cy="305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Imagem de bitmap" r:id="rId3" imgW="3172268" imgH="2190476" progId="PBrush">
                  <p:embed/>
                </p:oleObj>
              </mc:Choice>
              <mc:Fallback>
                <p:oleObj name="Imagem de bitmap" r:id="rId3" imgW="3172268" imgH="21904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501" y="2456646"/>
                        <a:ext cx="4423354" cy="305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>
            <p:extLst/>
          </p:nvPr>
        </p:nvGraphicFramePr>
        <p:xfrm>
          <a:off x="6314940" y="2456646"/>
          <a:ext cx="4335887" cy="3109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m de bitmap" r:id="rId5" imgW="3172268" imgH="2190476" progId="PBrush">
                  <p:embed/>
                </p:oleObj>
              </mc:Choice>
              <mc:Fallback>
                <p:oleObj name="Imagem de bitmap" r:id="rId5" imgW="3172268" imgH="21904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940" y="2456646"/>
                        <a:ext cx="4335887" cy="3109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60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3- </a:t>
            </a:r>
            <a:r>
              <a:rPr lang="pt-BR" altLang="pt-BR" dirty="0" err="1" smtClean="0"/>
              <a:t>Classroom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activity</a:t>
            </a:r>
            <a:r>
              <a:rPr lang="pt-BR" altLang="pt-BR" dirty="0" smtClean="0"/>
              <a:t> (Ribeirão Preto) 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extLst/>
          </p:nvPr>
        </p:nvGraphicFramePr>
        <p:xfrm>
          <a:off x="1595907" y="2732469"/>
          <a:ext cx="4191000" cy="28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m de bitmap" r:id="rId3" imgW="3172268" imgH="2190476" progId="PBrush">
                  <p:embed/>
                </p:oleObj>
              </mc:Choice>
              <mc:Fallback>
                <p:oleObj name="Imagem de bitmap" r:id="rId3" imgW="3172268" imgH="21904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907" y="2732469"/>
                        <a:ext cx="4191000" cy="28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/>
          </p:nvPr>
        </p:nvGraphicFramePr>
        <p:xfrm>
          <a:off x="6261278" y="2732468"/>
          <a:ext cx="4243590" cy="28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Imagem de bitmap" r:id="rId5" imgW="3172268" imgH="2190476" progId="PBrush">
                  <p:embed/>
                </p:oleObj>
              </mc:Choice>
              <mc:Fallback>
                <p:oleObj name="Imagem de bitmap" r:id="rId5" imgW="3172268" imgH="21904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278" y="2732468"/>
                        <a:ext cx="4243590" cy="28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38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046" y="379412"/>
            <a:ext cx="8911687" cy="1280890"/>
          </a:xfrm>
        </p:spPr>
        <p:txBody>
          <a:bodyPr>
            <a:normAutofit/>
          </a:bodyPr>
          <a:lstStyle/>
          <a:p>
            <a:r>
              <a:rPr lang="pt-BR" dirty="0" err="1" smtClean="0"/>
              <a:t>Quantitative</a:t>
            </a:r>
            <a:r>
              <a:rPr lang="pt-BR" dirty="0" smtClean="0"/>
              <a:t> </a:t>
            </a:r>
            <a:r>
              <a:rPr lang="pt-BR" dirty="0" err="1" smtClean="0"/>
              <a:t>Challenges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697381"/>
              </p:ext>
            </p:extLst>
          </p:nvPr>
        </p:nvGraphicFramePr>
        <p:xfrm>
          <a:off x="1789155" y="1660302"/>
          <a:ext cx="9982135" cy="103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427"/>
                <a:gridCol w="1945519"/>
                <a:gridCol w="2047335"/>
                <a:gridCol w="1996427"/>
                <a:gridCol w="1996427"/>
              </a:tblGrid>
              <a:tr h="515155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1970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1980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2010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2014</a:t>
                      </a:r>
                      <a:endParaRPr lang="pt-BR" dirty="0"/>
                    </a:p>
                  </a:txBody>
                  <a:tcPr/>
                </a:tc>
              </a:tr>
              <a:tr h="515155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Population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93139000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121150500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190755799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202768500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789155" y="3284113"/>
            <a:ext cx="9982135" cy="3139321"/>
          </a:xfrm>
          <a:prstGeom prst="rect">
            <a:avLst/>
          </a:prstGeom>
          <a:solidFill>
            <a:srgbClr val="FDF3E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In 30 </a:t>
            </a:r>
            <a:r>
              <a:rPr lang="pt-BR" dirty="0" err="1" smtClean="0"/>
              <a:t>years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population</a:t>
            </a:r>
            <a:r>
              <a:rPr lang="pt-BR" dirty="0" smtClean="0"/>
              <a:t> DOUBLED (!)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190,000 </a:t>
            </a:r>
            <a:r>
              <a:rPr lang="pt-BR" dirty="0" err="1" smtClean="0"/>
              <a:t>basic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schools</a:t>
            </a:r>
            <a:r>
              <a:rPr lang="pt-BR" dirty="0"/>
              <a:t>;</a:t>
            </a:r>
            <a:r>
              <a:rPr lang="pt-BR" dirty="0" smtClean="0"/>
              <a:t> 1.389 </a:t>
            </a:r>
            <a:r>
              <a:rPr lang="pt-BR" dirty="0" err="1" smtClean="0"/>
              <a:t>million</a:t>
            </a:r>
            <a:r>
              <a:rPr lang="pt-BR" dirty="0" smtClean="0"/>
              <a:t> </a:t>
            </a:r>
            <a:r>
              <a:rPr lang="pt-BR" dirty="0" err="1" smtClean="0"/>
              <a:t>school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/>
              <a:t> </a:t>
            </a:r>
            <a:r>
              <a:rPr lang="pt-BR" dirty="0" smtClean="0"/>
              <a:t>(1st </a:t>
            </a:r>
            <a:r>
              <a:rPr lang="pt-BR" dirty="0" err="1" smtClean="0"/>
              <a:t>to</a:t>
            </a:r>
            <a:r>
              <a:rPr lang="pt-BR" dirty="0" smtClean="0"/>
              <a:t> 9th grades)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err="1" smtClean="0"/>
              <a:t>By</a:t>
            </a:r>
            <a:r>
              <a:rPr lang="pt-BR" dirty="0" smtClean="0"/>
              <a:t> 2011, 30.5 </a:t>
            </a:r>
            <a:r>
              <a:rPr lang="pt-BR" dirty="0" err="1" smtClean="0"/>
              <a:t>million</a:t>
            </a:r>
            <a:r>
              <a:rPr lang="pt-BR" dirty="0" smtClean="0"/>
              <a:t> </a:t>
            </a:r>
            <a:r>
              <a:rPr lang="pt-BR" dirty="0" err="1" smtClean="0"/>
              <a:t>children</a:t>
            </a:r>
            <a:r>
              <a:rPr lang="pt-BR" dirty="0" smtClean="0"/>
              <a:t> </a:t>
            </a:r>
            <a:r>
              <a:rPr lang="pt-BR" dirty="0" err="1" smtClean="0"/>
              <a:t>enrolled</a:t>
            </a:r>
            <a:r>
              <a:rPr lang="pt-BR" dirty="0" smtClean="0"/>
              <a:t> in </a:t>
            </a:r>
            <a:r>
              <a:rPr lang="pt-BR" dirty="0" err="1" smtClean="0"/>
              <a:t>basic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system (1st </a:t>
            </a:r>
            <a:r>
              <a:rPr lang="pt-BR" dirty="0" err="1" smtClean="0"/>
              <a:t>to</a:t>
            </a:r>
            <a:r>
              <a:rPr lang="pt-BR" dirty="0" smtClean="0"/>
              <a:t> 9th grades, 6 </a:t>
            </a:r>
            <a:r>
              <a:rPr lang="pt-BR" dirty="0" err="1" smtClean="0"/>
              <a:t>to</a:t>
            </a:r>
            <a:r>
              <a:rPr lang="pt-BR" dirty="0" smtClean="0"/>
              <a:t> 14 </a:t>
            </a:r>
            <a:r>
              <a:rPr lang="pt-BR" dirty="0" err="1" smtClean="0"/>
              <a:t>years</a:t>
            </a:r>
            <a:r>
              <a:rPr lang="pt-BR" dirty="0" smtClean="0"/>
              <a:t> </a:t>
            </a:r>
            <a:r>
              <a:rPr lang="pt-BR" dirty="0" err="1" smtClean="0"/>
              <a:t>old</a:t>
            </a:r>
            <a:r>
              <a:rPr lang="pt-BR" dirty="0" smtClean="0"/>
              <a:t>)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compulsory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regulation</a:t>
            </a:r>
            <a:r>
              <a:rPr lang="pt-BR" dirty="0" smtClean="0"/>
              <a:t> (</a:t>
            </a:r>
            <a:r>
              <a:rPr lang="pt-BR" dirty="0" err="1" smtClean="0"/>
              <a:t>inclusiveness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equity</a:t>
            </a:r>
            <a:r>
              <a:rPr lang="pt-BR" dirty="0" smtClean="0"/>
              <a:t>)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err="1" smtClean="0"/>
              <a:t>Rapid</a:t>
            </a:r>
            <a:r>
              <a:rPr lang="pt-BR" dirty="0" smtClean="0"/>
              <a:t> </a:t>
            </a:r>
            <a:r>
              <a:rPr lang="pt-BR" dirty="0" err="1" smtClean="0"/>
              <a:t>urbanization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bigger</a:t>
            </a:r>
            <a:r>
              <a:rPr lang="pt-BR" dirty="0" smtClean="0"/>
              <a:t> </a:t>
            </a:r>
            <a:r>
              <a:rPr lang="pt-BR" dirty="0" err="1" smtClean="0"/>
              <a:t>towns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cities</a:t>
            </a:r>
            <a:r>
              <a:rPr lang="pt-BR" dirty="0" smtClean="0"/>
              <a:t> does </a:t>
            </a:r>
            <a:r>
              <a:rPr lang="pt-BR" dirty="0" err="1" smtClean="0"/>
              <a:t>not</a:t>
            </a:r>
            <a:r>
              <a:rPr lang="pt-BR" dirty="0" smtClean="0"/>
              <a:t> </a:t>
            </a:r>
            <a:r>
              <a:rPr lang="pt-BR" dirty="0" err="1" smtClean="0"/>
              <a:t>support</a:t>
            </a:r>
            <a:r>
              <a:rPr lang="pt-BR" dirty="0" smtClean="0"/>
              <a:t> </a:t>
            </a:r>
            <a:r>
              <a:rPr lang="pt-BR" dirty="0" err="1" smtClean="0"/>
              <a:t>quality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,</a:t>
            </a:r>
          </a:p>
          <a:p>
            <a:r>
              <a:rPr lang="pt-BR" dirty="0" smtClean="0"/>
              <a:t> </a:t>
            </a:r>
            <a:r>
              <a:rPr lang="pt-BR" dirty="0" err="1" smtClean="0"/>
              <a:t>enough</a:t>
            </a:r>
            <a:r>
              <a:rPr lang="pt-BR" dirty="0" smtClean="0"/>
              <a:t> </a:t>
            </a:r>
            <a:r>
              <a:rPr lang="pt-BR" dirty="0" err="1" smtClean="0"/>
              <a:t>school</a:t>
            </a:r>
            <a:r>
              <a:rPr lang="pt-BR" dirty="0" smtClean="0"/>
              <a:t> </a:t>
            </a:r>
            <a:r>
              <a:rPr lang="pt-BR" dirty="0" err="1" smtClean="0"/>
              <a:t>facilities</a:t>
            </a:r>
            <a:r>
              <a:rPr lang="pt-BR" dirty="0" smtClean="0"/>
              <a:t>, </a:t>
            </a:r>
            <a:r>
              <a:rPr lang="pt-BR" dirty="0" err="1" smtClean="0"/>
              <a:t>qualified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for ALL.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err="1" smtClean="0"/>
              <a:t>Migration</a:t>
            </a:r>
            <a:r>
              <a:rPr lang="pt-BR" dirty="0" smtClean="0"/>
              <a:t> </a:t>
            </a:r>
            <a:r>
              <a:rPr lang="pt-BR" dirty="0" err="1" smtClean="0"/>
              <a:t>phenomena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cities</a:t>
            </a:r>
            <a:r>
              <a:rPr lang="pt-BR" dirty="0" smtClean="0"/>
              <a:t>: </a:t>
            </a:r>
            <a:r>
              <a:rPr lang="pt-BR" dirty="0" err="1" smtClean="0"/>
              <a:t>Shortage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qualified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in </a:t>
            </a:r>
            <a:r>
              <a:rPr lang="pt-BR" dirty="0" err="1" smtClean="0"/>
              <a:t>many</a:t>
            </a:r>
            <a:r>
              <a:rPr lang="pt-BR" dirty="0" smtClean="0"/>
              <a:t> </a:t>
            </a:r>
            <a:r>
              <a:rPr lang="pt-BR" dirty="0" err="1" smtClean="0"/>
              <a:t>regions</a:t>
            </a:r>
            <a:r>
              <a:rPr lang="pt-B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1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44" y="418563"/>
            <a:ext cx="3563157" cy="26723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19" y="418563"/>
            <a:ext cx="3674771" cy="275607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44" y="3831467"/>
            <a:ext cx="3752044" cy="281403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319" y="3966691"/>
            <a:ext cx="4541304" cy="25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94" y="3185106"/>
            <a:ext cx="4312851" cy="32213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35560" y="123803"/>
            <a:ext cx="802587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Poster Presentation of </a:t>
            </a:r>
            <a:r>
              <a:rPr lang="en-US" sz="2800" dirty="0" smtClean="0"/>
              <a:t>results of the project </a:t>
            </a:r>
            <a:r>
              <a:rPr lang="en-US" sz="2800" b="1" dirty="0" smtClean="0">
                <a:solidFill>
                  <a:srgbClr val="FF0000"/>
                </a:solidFill>
              </a:rPr>
              <a:t>PROF-OBMEP</a:t>
            </a:r>
            <a:r>
              <a:rPr lang="en-US" sz="2800" dirty="0" smtClean="0"/>
              <a:t>: </a:t>
            </a:r>
            <a:r>
              <a:rPr lang="en-US" sz="2800" dirty="0"/>
              <a:t>Group </a:t>
            </a:r>
            <a:r>
              <a:rPr lang="en-US" sz="2800" dirty="0" smtClean="0"/>
              <a:t>discussion, Exchange </a:t>
            </a:r>
            <a:r>
              <a:rPr lang="en-US" sz="2800" dirty="0"/>
              <a:t>of experiences, New ideas, Growing confidence (2013 and currently). Trying to pursue the model of true Lesson Study!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81" y="3185106"/>
            <a:ext cx="4151203" cy="32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Conclusion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Countries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different</a:t>
            </a:r>
            <a:r>
              <a:rPr lang="pt-BR" dirty="0" smtClean="0"/>
              <a:t> </a:t>
            </a:r>
            <a:r>
              <a:rPr lang="pt-BR" dirty="0" err="1" smtClean="0"/>
              <a:t>historical</a:t>
            </a:r>
            <a:r>
              <a:rPr lang="pt-BR" dirty="0" smtClean="0"/>
              <a:t>, social </a:t>
            </a:r>
            <a:r>
              <a:rPr lang="pt-BR" dirty="0" err="1" smtClean="0"/>
              <a:t>and</a:t>
            </a:r>
            <a:r>
              <a:rPr lang="pt-BR" dirty="0" smtClean="0"/>
              <a:t> cultural backgrounds </a:t>
            </a:r>
            <a:r>
              <a:rPr lang="pt-BR" dirty="0" err="1" smtClean="0"/>
              <a:t>can</a:t>
            </a:r>
            <a:r>
              <a:rPr lang="pt-BR" dirty="0" smtClean="0"/>
              <a:t> </a:t>
            </a:r>
            <a:r>
              <a:rPr lang="pt-BR" dirty="0" err="1" smtClean="0"/>
              <a:t>collaborate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learn</a:t>
            </a:r>
            <a:r>
              <a:rPr lang="pt-BR" dirty="0" smtClean="0"/>
              <a:t> </a:t>
            </a:r>
            <a:r>
              <a:rPr lang="pt-BR" dirty="0" err="1" smtClean="0"/>
              <a:t>from</a:t>
            </a:r>
            <a:r>
              <a:rPr lang="pt-BR" dirty="0" smtClean="0"/>
              <a:t> </a:t>
            </a:r>
            <a:r>
              <a:rPr lang="pt-BR" dirty="0" err="1" smtClean="0"/>
              <a:t>each</a:t>
            </a:r>
            <a:r>
              <a:rPr lang="pt-BR" dirty="0" smtClean="0"/>
              <a:t> </a:t>
            </a:r>
            <a:r>
              <a:rPr lang="pt-BR" dirty="0" err="1" smtClean="0"/>
              <a:t>other</a:t>
            </a:r>
            <a:r>
              <a:rPr lang="pt-BR" dirty="0" smtClean="0"/>
              <a:t> for </a:t>
            </a:r>
            <a:r>
              <a:rPr lang="pt-BR" dirty="0" err="1" smtClean="0"/>
              <a:t>good</a:t>
            </a:r>
            <a:r>
              <a:rPr lang="pt-BR" dirty="0" smtClean="0"/>
              <a:t> </a:t>
            </a:r>
            <a:r>
              <a:rPr lang="pt-BR" dirty="0" err="1" smtClean="0"/>
              <a:t>experiences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overcome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complex</a:t>
            </a:r>
            <a:r>
              <a:rPr lang="pt-BR" dirty="0" smtClean="0"/>
              <a:t> </a:t>
            </a:r>
            <a:r>
              <a:rPr lang="pt-BR" dirty="0" err="1" smtClean="0"/>
              <a:t>problems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 smtClean="0"/>
              <a:t>The </a:t>
            </a:r>
            <a:r>
              <a:rPr lang="pt-BR" dirty="0" err="1" smtClean="0"/>
              <a:t>mission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teacher</a:t>
            </a:r>
            <a:r>
              <a:rPr lang="pt-BR" dirty="0" smtClean="0"/>
              <a:t> </a:t>
            </a:r>
            <a:r>
              <a:rPr lang="pt-BR" dirty="0" err="1" smtClean="0"/>
              <a:t>educators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researchers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teaching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should</a:t>
            </a:r>
            <a:r>
              <a:rPr lang="pt-BR" dirty="0" smtClean="0"/>
              <a:t> </a:t>
            </a:r>
            <a:r>
              <a:rPr lang="pt-BR" dirty="0" err="1" smtClean="0"/>
              <a:t>be</a:t>
            </a:r>
            <a:r>
              <a:rPr lang="pt-BR" dirty="0" smtClean="0"/>
              <a:t> </a:t>
            </a:r>
            <a:r>
              <a:rPr lang="pt-BR" dirty="0" err="1" smtClean="0"/>
              <a:t>focused</a:t>
            </a:r>
            <a:r>
              <a:rPr lang="pt-BR" dirty="0" smtClean="0"/>
              <a:t> in </a:t>
            </a:r>
            <a:r>
              <a:rPr lang="pt-BR" dirty="0" err="1" smtClean="0"/>
              <a:t>providing</a:t>
            </a:r>
            <a:r>
              <a:rPr lang="pt-BR" dirty="0" smtClean="0"/>
              <a:t> </a:t>
            </a:r>
            <a:r>
              <a:rPr lang="pt-BR" dirty="0" err="1" smtClean="0"/>
              <a:t>opportunity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everybody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achieve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literacy</a:t>
            </a:r>
            <a:r>
              <a:rPr lang="pt-BR" dirty="0" smtClean="0"/>
              <a:t> </a:t>
            </a:r>
            <a:r>
              <a:rPr lang="pt-BR" dirty="0" err="1" smtClean="0"/>
              <a:t>through</a:t>
            </a:r>
            <a:r>
              <a:rPr lang="pt-BR" dirty="0" smtClean="0"/>
              <a:t> </a:t>
            </a:r>
            <a:r>
              <a:rPr lang="pt-BR" dirty="0" err="1" smtClean="0"/>
              <a:t>problem</a:t>
            </a:r>
            <a:r>
              <a:rPr lang="pt-BR" dirty="0" smtClean="0"/>
              <a:t> </a:t>
            </a:r>
            <a:r>
              <a:rPr lang="pt-BR" dirty="0" err="1" smtClean="0"/>
              <a:t>solving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err="1" smtClean="0"/>
              <a:t>Lesson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</a:t>
            </a:r>
            <a:r>
              <a:rPr lang="pt-BR" dirty="0" err="1" smtClean="0"/>
              <a:t>grounding</a:t>
            </a:r>
            <a:r>
              <a:rPr lang="pt-BR" dirty="0" smtClean="0"/>
              <a:t> </a:t>
            </a:r>
            <a:r>
              <a:rPr lang="pt-BR" dirty="0" err="1" smtClean="0"/>
              <a:t>methodology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stimulate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become</a:t>
            </a:r>
            <a:r>
              <a:rPr lang="pt-BR" dirty="0" smtClean="0"/>
              <a:t> </a:t>
            </a:r>
            <a:r>
              <a:rPr lang="pt-BR" dirty="0" err="1" smtClean="0"/>
              <a:t>better</a:t>
            </a:r>
            <a:r>
              <a:rPr lang="pt-BR" dirty="0" smtClean="0"/>
              <a:t> </a:t>
            </a:r>
            <a:r>
              <a:rPr lang="pt-BR" dirty="0" err="1" smtClean="0"/>
              <a:t>teachers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researchers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own</a:t>
            </a:r>
            <a:r>
              <a:rPr lang="pt-BR" dirty="0" smtClean="0"/>
              <a:t> </a:t>
            </a:r>
            <a:r>
              <a:rPr lang="pt-BR" dirty="0" err="1" smtClean="0"/>
              <a:t>practice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41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38648" y="2133600"/>
            <a:ext cx="9765964" cy="3777622"/>
          </a:xfrm>
        </p:spPr>
        <p:txBody>
          <a:bodyPr/>
          <a:lstStyle/>
          <a:p>
            <a:pPr marL="0" indent="0">
              <a:buNone/>
            </a:pPr>
            <a:r>
              <a:rPr lang="pt-BR" sz="3600" dirty="0" err="1" smtClean="0">
                <a:solidFill>
                  <a:srgbClr val="C00000"/>
                </a:solidFill>
              </a:rPr>
              <a:t>Thank</a:t>
            </a:r>
            <a:r>
              <a:rPr lang="pt-BR" sz="3600" dirty="0" smtClean="0">
                <a:solidFill>
                  <a:srgbClr val="C00000"/>
                </a:solidFill>
              </a:rPr>
              <a:t> </a:t>
            </a:r>
            <a:r>
              <a:rPr lang="pt-BR" sz="3600" dirty="0" err="1" smtClean="0">
                <a:solidFill>
                  <a:srgbClr val="C00000"/>
                </a:solidFill>
              </a:rPr>
              <a:t>you</a:t>
            </a:r>
            <a:r>
              <a:rPr lang="pt-BR" sz="3600" dirty="0" smtClean="0">
                <a:solidFill>
                  <a:srgbClr val="C00000"/>
                </a:solidFill>
              </a:rPr>
              <a:t> </a:t>
            </a:r>
            <a:r>
              <a:rPr lang="pt-BR" sz="3600" dirty="0" err="1" smtClean="0">
                <a:solidFill>
                  <a:srgbClr val="C00000"/>
                </a:solidFill>
              </a:rPr>
              <a:t>very</a:t>
            </a:r>
            <a:r>
              <a:rPr lang="pt-BR" sz="3600" dirty="0" smtClean="0">
                <a:solidFill>
                  <a:srgbClr val="C00000"/>
                </a:solidFill>
              </a:rPr>
              <a:t> </a:t>
            </a:r>
            <a:r>
              <a:rPr lang="pt-BR" sz="3600" dirty="0" err="1" smtClean="0">
                <a:solidFill>
                  <a:srgbClr val="C00000"/>
                </a:solidFill>
              </a:rPr>
              <a:t>much</a:t>
            </a:r>
            <a:r>
              <a:rPr lang="pt-BR" sz="3600" dirty="0" smtClean="0">
                <a:solidFill>
                  <a:srgbClr val="C00000"/>
                </a:solidFill>
              </a:rPr>
              <a:t> for </a:t>
            </a:r>
            <a:r>
              <a:rPr lang="pt-BR" sz="3600" dirty="0" err="1" smtClean="0">
                <a:solidFill>
                  <a:srgbClr val="C00000"/>
                </a:solidFill>
              </a:rPr>
              <a:t>your</a:t>
            </a:r>
            <a:r>
              <a:rPr lang="pt-BR" sz="3600" dirty="0" smtClean="0">
                <a:solidFill>
                  <a:srgbClr val="C00000"/>
                </a:solidFill>
              </a:rPr>
              <a:t> </a:t>
            </a:r>
            <a:r>
              <a:rPr lang="pt-BR" sz="3600" dirty="0" err="1" smtClean="0">
                <a:solidFill>
                  <a:srgbClr val="C00000"/>
                </a:solidFill>
              </a:rPr>
              <a:t>attention</a:t>
            </a:r>
            <a:r>
              <a:rPr lang="pt-BR" sz="3600" dirty="0" smtClean="0">
                <a:solidFill>
                  <a:srgbClr val="C00000"/>
                </a:solidFill>
              </a:rPr>
              <a:t>!</a:t>
            </a:r>
          </a:p>
          <a:p>
            <a:pPr marL="1371600" lvl="3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821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3680" y="327896"/>
            <a:ext cx="8911687" cy="1280890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ensure</a:t>
            </a:r>
            <a:r>
              <a:rPr lang="pt-BR" dirty="0" smtClean="0"/>
              <a:t> </a:t>
            </a:r>
            <a:r>
              <a:rPr lang="pt-BR" dirty="0" err="1" smtClean="0"/>
              <a:t>Quality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for </a:t>
            </a:r>
            <a:r>
              <a:rPr lang="pt-BR" dirty="0" err="1" smtClean="0"/>
              <a:t>All</a:t>
            </a:r>
            <a:r>
              <a:rPr lang="pt-BR" dirty="0" smtClean="0"/>
              <a:t>? (</a:t>
            </a:r>
            <a:r>
              <a:rPr lang="pt-BR" dirty="0" err="1" smtClean="0"/>
              <a:t>Qualitative</a:t>
            </a:r>
            <a:r>
              <a:rPr lang="pt-BR" dirty="0" smtClean="0"/>
              <a:t> Perspective)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0271" y="1905000"/>
            <a:ext cx="8915400" cy="46503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 err="1" smtClean="0">
                <a:solidFill>
                  <a:srgbClr val="0070C0"/>
                </a:solidFill>
              </a:rPr>
              <a:t>Educate</a:t>
            </a:r>
            <a:r>
              <a:rPr lang="pt-BR" b="1" dirty="0" smtClean="0">
                <a:solidFill>
                  <a:srgbClr val="0070C0"/>
                </a:solidFill>
              </a:rPr>
              <a:t> future </a:t>
            </a:r>
            <a:r>
              <a:rPr lang="pt-BR" b="1" dirty="0" err="1" smtClean="0">
                <a:solidFill>
                  <a:srgbClr val="0070C0"/>
                </a:solidFill>
              </a:rPr>
              <a:t>teachers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prepared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to</a:t>
            </a:r>
            <a:r>
              <a:rPr lang="pt-BR" b="1" dirty="0" smtClean="0">
                <a:solidFill>
                  <a:srgbClr val="0070C0"/>
                </a:solidFill>
              </a:rPr>
              <a:t> new era </a:t>
            </a:r>
            <a:r>
              <a:rPr lang="pt-BR" b="1" dirty="0" err="1" smtClean="0">
                <a:solidFill>
                  <a:srgbClr val="0070C0"/>
                </a:solidFill>
              </a:rPr>
              <a:t>of</a:t>
            </a:r>
            <a:r>
              <a:rPr lang="pt-BR" b="1" dirty="0" smtClean="0">
                <a:solidFill>
                  <a:srgbClr val="0070C0"/>
                </a:solidFill>
              </a:rPr>
              <a:t> communication world:</a:t>
            </a:r>
            <a:endParaRPr lang="pt-BR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 err="1" smtClean="0"/>
              <a:t>Modernization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curriculum: </a:t>
            </a:r>
            <a:r>
              <a:rPr lang="pt-BR" dirty="0" err="1" smtClean="0"/>
              <a:t>content</a:t>
            </a:r>
            <a:r>
              <a:rPr lang="pt-BR" dirty="0" smtClean="0"/>
              <a:t>, </a:t>
            </a:r>
            <a:r>
              <a:rPr lang="pt-BR" dirty="0" err="1" smtClean="0"/>
              <a:t>pedagogy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ICT </a:t>
            </a:r>
            <a:r>
              <a:rPr lang="pt-BR" dirty="0" err="1" smtClean="0"/>
              <a:t>competencies</a:t>
            </a:r>
            <a:endParaRPr lang="pt-BR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 err="1" smtClean="0"/>
              <a:t>Integration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bridge gaps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formation</a:t>
            </a:r>
            <a:endParaRPr lang="pt-BR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070C0"/>
                </a:solidFill>
              </a:rPr>
              <a:t>Help </a:t>
            </a:r>
            <a:r>
              <a:rPr lang="pt-BR" b="1" dirty="0" err="1" smtClean="0">
                <a:solidFill>
                  <a:srgbClr val="0070C0"/>
                </a:solidFill>
              </a:rPr>
              <a:t>in-service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teachers</a:t>
            </a:r>
            <a:r>
              <a:rPr lang="pt-BR" b="1" dirty="0" smtClean="0">
                <a:solidFill>
                  <a:srgbClr val="0070C0"/>
                </a:solidFill>
              </a:rPr>
              <a:t> in </a:t>
            </a:r>
            <a:r>
              <a:rPr lang="pt-BR" b="1" dirty="0" err="1" smtClean="0">
                <a:solidFill>
                  <a:srgbClr val="0070C0"/>
                </a:solidFill>
              </a:rPr>
              <a:t>their</a:t>
            </a:r>
            <a:r>
              <a:rPr lang="pt-BR" b="1" dirty="0" smtClean="0">
                <a:solidFill>
                  <a:srgbClr val="0070C0"/>
                </a:solidFill>
              </a:rPr>
              <a:t> professional </a:t>
            </a:r>
            <a:r>
              <a:rPr lang="pt-BR" b="1" dirty="0" err="1" smtClean="0">
                <a:solidFill>
                  <a:srgbClr val="0070C0"/>
                </a:solidFill>
              </a:rPr>
              <a:t>development</a:t>
            </a:r>
            <a:r>
              <a:rPr lang="pt-BR" dirty="0" smtClean="0"/>
              <a:t>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 err="1" smtClean="0"/>
              <a:t>Paradigm</a:t>
            </a:r>
            <a:r>
              <a:rPr lang="pt-BR" dirty="0" smtClean="0"/>
              <a:t> shift in </a:t>
            </a:r>
            <a:r>
              <a:rPr lang="pt-BR" dirty="0" err="1" smtClean="0"/>
              <a:t>their</a:t>
            </a:r>
            <a:r>
              <a:rPr lang="pt-BR" dirty="0" smtClean="0"/>
              <a:t> </a:t>
            </a:r>
            <a:r>
              <a:rPr lang="pt-BR" dirty="0" err="1" smtClean="0"/>
              <a:t>classroom</a:t>
            </a:r>
            <a:r>
              <a:rPr lang="pt-BR" dirty="0" smtClean="0"/>
              <a:t> </a:t>
            </a:r>
            <a:r>
              <a:rPr lang="pt-BR" dirty="0" err="1" smtClean="0"/>
              <a:t>practices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0070C0"/>
                </a:solidFill>
              </a:rPr>
              <a:t>(</a:t>
            </a:r>
            <a:r>
              <a:rPr lang="pt-BR" b="1" dirty="0" err="1" smtClean="0">
                <a:solidFill>
                  <a:srgbClr val="0070C0"/>
                </a:solidFill>
              </a:rPr>
              <a:t>Lesson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Study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principles</a:t>
            </a:r>
            <a:r>
              <a:rPr lang="pt-BR" dirty="0" smtClean="0">
                <a:solidFill>
                  <a:srgbClr val="0070C0"/>
                </a:solidFill>
              </a:rPr>
              <a:t>),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 smtClean="0"/>
              <a:t> </a:t>
            </a:r>
            <a:r>
              <a:rPr lang="pt-BR" dirty="0" err="1" smtClean="0"/>
              <a:t>Reinforcement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conten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</a:t>
            </a:r>
            <a:r>
              <a:rPr lang="pt-BR" dirty="0" err="1" smtClean="0"/>
              <a:t>through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Investigative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Problem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Solving</a:t>
            </a:r>
            <a:endParaRPr lang="pt-BR" b="1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dirty="0" err="1" smtClean="0"/>
              <a:t>Pedagogical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knowledge</a:t>
            </a:r>
            <a:r>
              <a:rPr lang="pt-BR" dirty="0" smtClean="0"/>
              <a:t> for </a:t>
            </a:r>
            <a:r>
              <a:rPr lang="pt-BR" dirty="0" err="1" smtClean="0"/>
              <a:t>teaching</a:t>
            </a:r>
            <a:r>
              <a:rPr lang="pt-BR" dirty="0" smtClean="0"/>
              <a:t>, </a:t>
            </a:r>
            <a:r>
              <a:rPr lang="pt-BR" dirty="0" err="1" smtClean="0"/>
              <a:t>learning</a:t>
            </a:r>
            <a:r>
              <a:rPr lang="pt-BR" dirty="0" smtClean="0"/>
              <a:t>, </a:t>
            </a:r>
            <a:r>
              <a:rPr lang="pt-BR" dirty="0" err="1" smtClean="0"/>
              <a:t>assessment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98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Challenging</a:t>
            </a:r>
            <a:r>
              <a:rPr lang="pt-BR" dirty="0" smtClean="0"/>
              <a:t> </a:t>
            </a:r>
            <a:r>
              <a:rPr lang="pt-BR" dirty="0" err="1" smtClean="0"/>
              <a:t>context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in-service</a:t>
            </a:r>
            <a:r>
              <a:rPr lang="pt-BR" dirty="0" smtClean="0"/>
              <a:t> </a:t>
            </a:r>
            <a:r>
              <a:rPr lang="pt-BR" dirty="0" err="1" smtClean="0"/>
              <a:t>teacher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(</a:t>
            </a:r>
            <a:r>
              <a:rPr lang="pt-BR" dirty="0" err="1" smtClean="0"/>
              <a:t>mathematics</a:t>
            </a:r>
            <a:r>
              <a:rPr lang="pt-BR" dirty="0" smtClean="0"/>
              <a:t>) in </a:t>
            </a:r>
            <a:r>
              <a:rPr lang="pt-BR" dirty="0" err="1" smtClean="0"/>
              <a:t>Brazil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25571" y="1798750"/>
            <a:ext cx="9194957" cy="456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The </a:t>
            </a:r>
            <a:r>
              <a:rPr lang="pt-BR" dirty="0" err="1" smtClean="0"/>
              <a:t>pre-service</a:t>
            </a:r>
            <a:r>
              <a:rPr lang="pt-BR" dirty="0" smtClean="0"/>
              <a:t> </a:t>
            </a:r>
            <a:r>
              <a:rPr lang="pt-BR" dirty="0" err="1" smtClean="0"/>
              <a:t>Teacher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courses</a:t>
            </a:r>
            <a:r>
              <a:rPr lang="pt-BR" dirty="0" smtClean="0"/>
              <a:t> </a:t>
            </a:r>
            <a:r>
              <a:rPr lang="pt-BR" dirty="0" err="1" smtClean="0"/>
              <a:t>present</a:t>
            </a:r>
            <a:r>
              <a:rPr lang="pt-BR" dirty="0" smtClean="0"/>
              <a:t> gaps: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sz="1800" dirty="0" smtClean="0"/>
              <a:t>The </a:t>
            </a:r>
            <a:r>
              <a:rPr lang="pt-BR" sz="1800" dirty="0" err="1" smtClean="0"/>
              <a:t>teachers</a:t>
            </a:r>
            <a:r>
              <a:rPr lang="pt-BR" sz="1800" dirty="0" smtClean="0"/>
              <a:t> for </a:t>
            </a:r>
            <a:r>
              <a:rPr lang="pt-BR" sz="1800" dirty="0" err="1" smtClean="0"/>
              <a:t>elementary</a:t>
            </a:r>
            <a:r>
              <a:rPr lang="pt-BR" sz="1800" dirty="0" smtClean="0"/>
              <a:t> I (1st </a:t>
            </a:r>
            <a:r>
              <a:rPr lang="pt-BR" sz="1800" dirty="0" err="1" smtClean="0"/>
              <a:t>to</a:t>
            </a:r>
            <a:r>
              <a:rPr lang="pt-BR" sz="1800" dirty="0" smtClean="0"/>
              <a:t> 5th grades, 6 </a:t>
            </a:r>
            <a:r>
              <a:rPr lang="pt-BR" sz="1800" dirty="0" err="1" smtClean="0"/>
              <a:t>to</a:t>
            </a:r>
            <a:r>
              <a:rPr lang="pt-BR" sz="1800" dirty="0" smtClean="0"/>
              <a:t> 10 </a:t>
            </a:r>
            <a:r>
              <a:rPr lang="pt-BR" sz="1800" dirty="0" err="1" smtClean="0"/>
              <a:t>years</a:t>
            </a:r>
            <a:r>
              <a:rPr lang="pt-BR" sz="1800" dirty="0" smtClean="0"/>
              <a:t> </a:t>
            </a:r>
            <a:r>
              <a:rPr lang="pt-BR" sz="1800" dirty="0" err="1" smtClean="0"/>
              <a:t>old</a:t>
            </a:r>
            <a:r>
              <a:rPr lang="pt-BR" sz="1800" dirty="0" smtClean="0"/>
              <a:t>) </a:t>
            </a:r>
            <a:r>
              <a:rPr lang="pt-BR" sz="1800" dirty="0" err="1" smtClean="0"/>
              <a:t>receive</a:t>
            </a:r>
            <a:r>
              <a:rPr lang="pt-BR" sz="1800" dirty="0" smtClean="0"/>
              <a:t> diploma </a:t>
            </a:r>
            <a:r>
              <a:rPr lang="pt-BR" sz="1800" dirty="0" err="1" smtClean="0"/>
              <a:t>from</a:t>
            </a:r>
            <a:r>
              <a:rPr lang="pt-BR" sz="1800" dirty="0" smtClean="0"/>
              <a:t> </a:t>
            </a:r>
            <a:r>
              <a:rPr lang="pt-BR" sz="1800" dirty="0" err="1">
                <a:solidFill>
                  <a:srgbClr val="FF0000"/>
                </a:solidFill>
              </a:rPr>
              <a:t>Pedagogy</a:t>
            </a:r>
            <a:r>
              <a:rPr lang="pt-BR" sz="1800" dirty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courses</a:t>
            </a:r>
            <a:r>
              <a:rPr lang="pt-BR" sz="1800" dirty="0" smtClean="0"/>
              <a:t>, </a:t>
            </a:r>
            <a:r>
              <a:rPr lang="pt-BR" sz="1800" dirty="0" err="1" smtClean="0"/>
              <a:t>with</a:t>
            </a:r>
            <a:r>
              <a:rPr lang="pt-BR" sz="1800" dirty="0" smtClean="0"/>
              <a:t> </a:t>
            </a:r>
            <a:r>
              <a:rPr lang="pt-BR" sz="1800" dirty="0" err="1" smtClean="0"/>
              <a:t>very</a:t>
            </a:r>
            <a:r>
              <a:rPr lang="pt-BR" sz="1800" dirty="0" smtClean="0"/>
              <a:t> </a:t>
            </a:r>
            <a:r>
              <a:rPr lang="pt-BR" sz="1800" dirty="0" err="1" smtClean="0"/>
              <a:t>little</a:t>
            </a:r>
            <a:r>
              <a:rPr lang="pt-BR" sz="1800" dirty="0" smtClean="0"/>
              <a:t>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conceptually</a:t>
            </a:r>
            <a:r>
              <a:rPr lang="pt-BR" sz="1800" dirty="0" smtClean="0"/>
              <a:t> </a:t>
            </a:r>
            <a:r>
              <a:rPr lang="pt-BR" sz="1800" dirty="0" err="1" smtClean="0"/>
              <a:t>weak</a:t>
            </a:r>
            <a:r>
              <a:rPr lang="pt-BR" sz="1800" dirty="0" smtClean="0"/>
              <a:t> </a:t>
            </a:r>
            <a:r>
              <a:rPr lang="pt-BR" sz="1800" dirty="0" err="1" smtClean="0"/>
              <a:t>mathematics</a:t>
            </a:r>
            <a:r>
              <a:rPr lang="pt-BR" sz="1800" dirty="0" smtClean="0"/>
              <a:t> </a:t>
            </a:r>
            <a:r>
              <a:rPr lang="pt-BR" sz="1800" dirty="0" err="1" smtClean="0"/>
              <a:t>content</a:t>
            </a:r>
            <a:r>
              <a:rPr lang="pt-BR" sz="1800" dirty="0" smtClean="0"/>
              <a:t> </a:t>
            </a:r>
            <a:r>
              <a:rPr lang="pt-BR" sz="1800" dirty="0" err="1" smtClean="0"/>
              <a:t>knowledge</a:t>
            </a:r>
            <a:r>
              <a:rPr lang="pt-BR" sz="1800" dirty="0" smtClean="0"/>
              <a:t>; </a:t>
            </a:r>
            <a:r>
              <a:rPr lang="pt-BR" sz="1800" dirty="0" err="1" smtClean="0"/>
              <a:t>pedagogical</a:t>
            </a:r>
            <a:r>
              <a:rPr lang="pt-BR" sz="1800" dirty="0" smtClean="0"/>
              <a:t> </a:t>
            </a:r>
            <a:r>
              <a:rPr lang="pt-BR" sz="1800" dirty="0" err="1" smtClean="0"/>
              <a:t>course</a:t>
            </a:r>
            <a:r>
              <a:rPr lang="pt-BR" sz="1800" dirty="0" smtClean="0"/>
              <a:t> </a:t>
            </a:r>
            <a:r>
              <a:rPr lang="pt-BR" sz="1800" dirty="0" err="1" smtClean="0"/>
              <a:t>units</a:t>
            </a:r>
            <a:r>
              <a:rPr lang="pt-BR" sz="1800" dirty="0" smtClean="0"/>
              <a:t> </a:t>
            </a:r>
            <a:r>
              <a:rPr lang="pt-BR" sz="1800" dirty="0" err="1" smtClean="0"/>
              <a:t>have</a:t>
            </a:r>
            <a:r>
              <a:rPr lang="pt-BR" sz="1800" dirty="0" smtClean="0"/>
              <a:t> </a:t>
            </a:r>
            <a:r>
              <a:rPr lang="pt-BR" sz="1800" dirty="0" err="1" smtClean="0"/>
              <a:t>theoretical</a:t>
            </a:r>
            <a:r>
              <a:rPr lang="pt-BR" sz="1800" dirty="0" smtClean="0"/>
              <a:t> approach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very</a:t>
            </a:r>
            <a:r>
              <a:rPr lang="pt-BR" sz="1800" dirty="0" smtClean="0"/>
              <a:t> </a:t>
            </a:r>
            <a:r>
              <a:rPr lang="pt-BR" sz="1800" dirty="0" err="1" smtClean="0"/>
              <a:t>little</a:t>
            </a:r>
            <a:r>
              <a:rPr lang="pt-BR" sz="1800" dirty="0" smtClean="0"/>
              <a:t> </a:t>
            </a:r>
            <a:r>
              <a:rPr lang="pt-BR" sz="1800" dirty="0" err="1" smtClean="0"/>
              <a:t>methodological</a:t>
            </a:r>
            <a:r>
              <a:rPr lang="pt-BR" sz="1800" dirty="0" smtClean="0"/>
              <a:t> </a:t>
            </a:r>
            <a:r>
              <a:rPr lang="pt-BR" sz="1800" dirty="0" err="1" smtClean="0"/>
              <a:t>practices</a:t>
            </a:r>
            <a:r>
              <a:rPr lang="pt-BR" sz="1800" dirty="0" smtClean="0"/>
              <a:t>, no </a:t>
            </a:r>
            <a:r>
              <a:rPr lang="pt-BR" sz="1800" dirty="0" err="1" smtClean="0"/>
              <a:t>studies</a:t>
            </a:r>
            <a:r>
              <a:rPr lang="pt-BR" sz="1800" dirty="0"/>
              <a:t> </a:t>
            </a:r>
            <a:r>
              <a:rPr lang="pt-BR" sz="1800" dirty="0" err="1" smtClean="0"/>
              <a:t>about</a:t>
            </a:r>
            <a:r>
              <a:rPr lang="pt-BR" sz="1800" dirty="0" smtClean="0"/>
              <a:t> </a:t>
            </a:r>
            <a:r>
              <a:rPr lang="pt-BR" sz="1800" dirty="0" err="1" smtClean="0"/>
              <a:t>problem-solving</a:t>
            </a:r>
            <a:r>
              <a:rPr lang="pt-BR" sz="1800" dirty="0" smtClean="0"/>
              <a:t> </a:t>
            </a:r>
            <a:r>
              <a:rPr lang="pt-BR" sz="1800" dirty="0" err="1" smtClean="0"/>
              <a:t>steps</a:t>
            </a:r>
            <a:r>
              <a:rPr lang="pt-BR" sz="1800" dirty="0" smtClean="0"/>
              <a:t>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knowledge</a:t>
            </a:r>
            <a:r>
              <a:rPr lang="pt-BR" sz="1800" dirty="0" smtClean="0"/>
              <a:t> </a:t>
            </a:r>
            <a:r>
              <a:rPr lang="pt-BR" sz="1800" dirty="0" err="1" smtClean="0"/>
              <a:t>of</a:t>
            </a:r>
            <a:r>
              <a:rPr lang="pt-BR" sz="1800" dirty="0" smtClean="0"/>
              <a:t> </a:t>
            </a:r>
            <a:r>
              <a:rPr lang="pt-BR" sz="1800" dirty="0" err="1" smtClean="0"/>
              <a:t>effective</a:t>
            </a:r>
            <a:r>
              <a:rPr lang="pt-BR" sz="1800" dirty="0" smtClean="0"/>
              <a:t> </a:t>
            </a:r>
            <a:r>
              <a:rPr lang="pt-BR" sz="1800" dirty="0" err="1" smtClean="0"/>
              <a:t>assessment</a:t>
            </a:r>
            <a:r>
              <a:rPr lang="pt-BR" sz="1800" dirty="0" smtClean="0"/>
              <a:t>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sz="1800" dirty="0" smtClean="0"/>
              <a:t>The </a:t>
            </a:r>
            <a:r>
              <a:rPr lang="pt-BR" sz="1800" dirty="0" err="1" smtClean="0"/>
              <a:t>teachers</a:t>
            </a:r>
            <a:r>
              <a:rPr lang="pt-BR" sz="1800" dirty="0" smtClean="0"/>
              <a:t> for </a:t>
            </a:r>
            <a:r>
              <a:rPr lang="pt-BR" sz="1800" dirty="0" err="1" smtClean="0"/>
              <a:t>elementary</a:t>
            </a:r>
            <a:r>
              <a:rPr lang="pt-BR" sz="1800" dirty="0" smtClean="0"/>
              <a:t> II (6th </a:t>
            </a:r>
            <a:r>
              <a:rPr lang="pt-BR" sz="1800" dirty="0" err="1" smtClean="0"/>
              <a:t>to</a:t>
            </a:r>
            <a:r>
              <a:rPr lang="pt-BR" sz="1800" dirty="0" smtClean="0"/>
              <a:t> 9th grades, 11 </a:t>
            </a:r>
            <a:r>
              <a:rPr lang="pt-BR" sz="1800" dirty="0" err="1" smtClean="0"/>
              <a:t>to</a:t>
            </a:r>
            <a:r>
              <a:rPr lang="pt-BR" sz="1800" dirty="0" smtClean="0"/>
              <a:t> 14 </a:t>
            </a:r>
            <a:r>
              <a:rPr lang="pt-BR" sz="1800" dirty="0" err="1" smtClean="0"/>
              <a:t>years</a:t>
            </a:r>
            <a:r>
              <a:rPr lang="pt-BR" sz="1800" dirty="0" smtClean="0"/>
              <a:t> </a:t>
            </a:r>
            <a:r>
              <a:rPr lang="pt-BR" sz="1800" dirty="0" err="1" smtClean="0"/>
              <a:t>old</a:t>
            </a:r>
            <a:r>
              <a:rPr lang="pt-BR" sz="1800" dirty="0" smtClean="0"/>
              <a:t>) </a:t>
            </a:r>
            <a:r>
              <a:rPr lang="pt-BR" sz="1800" dirty="0" err="1" smtClean="0"/>
              <a:t>can</a:t>
            </a:r>
            <a:r>
              <a:rPr lang="pt-BR" sz="1800" dirty="0" smtClean="0"/>
              <a:t> </a:t>
            </a:r>
            <a:r>
              <a:rPr lang="pt-BR" sz="1800" dirty="0" err="1" smtClean="0"/>
              <a:t>teach</a:t>
            </a:r>
            <a:r>
              <a:rPr lang="pt-BR" sz="1800" dirty="0" smtClean="0"/>
              <a:t> </a:t>
            </a:r>
            <a:r>
              <a:rPr lang="pt-BR" sz="1800" dirty="0" err="1" smtClean="0"/>
              <a:t>also</a:t>
            </a:r>
            <a:r>
              <a:rPr lang="pt-BR" sz="1800" dirty="0" smtClean="0"/>
              <a:t> for </a:t>
            </a:r>
            <a:r>
              <a:rPr lang="pt-BR" sz="1800" dirty="0" err="1"/>
              <a:t>u</a:t>
            </a:r>
            <a:r>
              <a:rPr lang="pt-BR" sz="1800" dirty="0" err="1" smtClean="0"/>
              <a:t>pper</a:t>
            </a:r>
            <a:r>
              <a:rPr lang="pt-BR" sz="1800" dirty="0" smtClean="0"/>
              <a:t> </a:t>
            </a:r>
            <a:r>
              <a:rPr lang="pt-BR" sz="1800" dirty="0" err="1" smtClean="0"/>
              <a:t>secondary</a:t>
            </a:r>
            <a:r>
              <a:rPr lang="pt-BR" sz="1800" dirty="0" smtClean="0"/>
              <a:t> </a:t>
            </a:r>
            <a:r>
              <a:rPr lang="pt-BR" sz="1800" dirty="0" err="1" smtClean="0"/>
              <a:t>level</a:t>
            </a:r>
            <a:r>
              <a:rPr lang="pt-BR" sz="1800" dirty="0" smtClean="0"/>
              <a:t> (10th </a:t>
            </a:r>
            <a:r>
              <a:rPr lang="pt-BR" sz="1800" dirty="0" err="1" smtClean="0"/>
              <a:t>to</a:t>
            </a:r>
            <a:r>
              <a:rPr lang="pt-BR" sz="1800" dirty="0" smtClean="0"/>
              <a:t> 12th grades, 15 </a:t>
            </a:r>
            <a:r>
              <a:rPr lang="pt-BR" sz="1800" dirty="0" err="1" smtClean="0"/>
              <a:t>to</a:t>
            </a:r>
            <a:r>
              <a:rPr lang="pt-BR" sz="1800" dirty="0" smtClean="0"/>
              <a:t> 17 </a:t>
            </a:r>
            <a:r>
              <a:rPr lang="pt-BR" sz="1800" dirty="0" err="1" smtClean="0"/>
              <a:t>years</a:t>
            </a:r>
            <a:r>
              <a:rPr lang="pt-BR" sz="1800" dirty="0" smtClean="0"/>
              <a:t> </a:t>
            </a:r>
            <a:r>
              <a:rPr lang="pt-BR" sz="1800" dirty="0" err="1" smtClean="0"/>
              <a:t>old</a:t>
            </a:r>
            <a:r>
              <a:rPr lang="pt-BR" sz="1800" dirty="0" smtClean="0"/>
              <a:t>),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get</a:t>
            </a:r>
            <a:r>
              <a:rPr lang="pt-BR" sz="1800" dirty="0" smtClean="0"/>
              <a:t> </a:t>
            </a:r>
            <a:r>
              <a:rPr lang="pt-BR" sz="1800" dirty="0" err="1" smtClean="0"/>
              <a:t>the</a:t>
            </a:r>
            <a:r>
              <a:rPr lang="pt-BR" sz="1800" dirty="0" smtClean="0"/>
              <a:t> diploma </a:t>
            </a:r>
            <a:r>
              <a:rPr lang="pt-BR" sz="1800" dirty="0" err="1" smtClean="0"/>
              <a:t>from</a:t>
            </a:r>
            <a:r>
              <a:rPr lang="pt-BR" sz="1800" dirty="0" smtClean="0"/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Teacher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Education</a:t>
            </a:r>
            <a:r>
              <a:rPr lang="pt-BR" sz="1800" dirty="0" smtClean="0">
                <a:solidFill>
                  <a:srgbClr val="FF0000"/>
                </a:solidFill>
              </a:rPr>
              <a:t> Courses </a:t>
            </a:r>
            <a:r>
              <a:rPr lang="pt-BR" sz="1800" dirty="0" err="1" smtClean="0">
                <a:solidFill>
                  <a:srgbClr val="FF0000"/>
                </a:solidFill>
              </a:rPr>
              <a:t>at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tertiary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level</a:t>
            </a:r>
            <a:r>
              <a:rPr lang="pt-BR" sz="1800" dirty="0" smtClean="0">
                <a:solidFill>
                  <a:srgbClr val="FF0000"/>
                </a:solidFill>
              </a:rPr>
              <a:t>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 smtClean="0"/>
              <a:t>In </a:t>
            </a:r>
            <a:r>
              <a:rPr lang="pt-BR" dirty="0" err="1" smtClean="0"/>
              <a:t>the</a:t>
            </a:r>
            <a:r>
              <a:rPr lang="pt-BR" dirty="0" smtClean="0"/>
              <a:t> curriculum, </a:t>
            </a:r>
            <a:r>
              <a:rPr lang="pt-BR" dirty="0" err="1" smtClean="0"/>
              <a:t>higher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course</a:t>
            </a:r>
            <a:r>
              <a:rPr lang="pt-BR" dirty="0" smtClean="0"/>
              <a:t> </a:t>
            </a:r>
            <a:r>
              <a:rPr lang="pt-BR" dirty="0" err="1" smtClean="0"/>
              <a:t>units</a:t>
            </a:r>
            <a:r>
              <a:rPr lang="pt-BR" dirty="0" smtClean="0"/>
              <a:t>, </a:t>
            </a:r>
            <a:r>
              <a:rPr lang="pt-BR" dirty="0" err="1" smtClean="0"/>
              <a:t>pedagogy</a:t>
            </a:r>
            <a:r>
              <a:rPr lang="pt-BR" dirty="0" smtClean="0"/>
              <a:t> </a:t>
            </a:r>
            <a:r>
              <a:rPr lang="pt-BR" dirty="0" err="1" smtClean="0"/>
              <a:t>courses</a:t>
            </a:r>
            <a:r>
              <a:rPr lang="pt-BR" dirty="0" smtClean="0"/>
              <a:t> </a:t>
            </a:r>
            <a:r>
              <a:rPr lang="pt-BR" dirty="0" err="1" smtClean="0"/>
              <a:t>like</a:t>
            </a:r>
            <a:r>
              <a:rPr lang="pt-BR" dirty="0" smtClean="0"/>
              <a:t> </a:t>
            </a:r>
            <a:r>
              <a:rPr lang="pt-BR" dirty="0" err="1" smtClean="0"/>
              <a:t>didactics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psychology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theoretical</a:t>
            </a:r>
            <a:r>
              <a:rPr lang="pt-BR" dirty="0" smtClean="0"/>
              <a:t> perspective, </a:t>
            </a:r>
            <a:r>
              <a:rPr lang="pt-BR" dirty="0" err="1" smtClean="0"/>
              <a:t>little</a:t>
            </a:r>
            <a:r>
              <a:rPr lang="pt-BR" dirty="0" smtClean="0"/>
              <a:t> connection with actual training in </a:t>
            </a:r>
            <a:r>
              <a:rPr lang="en-US" dirty="0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classrooms</a:t>
            </a:r>
            <a:r>
              <a:rPr lang="pt-BR" dirty="0" smtClean="0"/>
              <a:t>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 err="1" smtClean="0"/>
              <a:t>Many</a:t>
            </a:r>
            <a:r>
              <a:rPr lang="pt-BR" dirty="0" smtClean="0"/>
              <a:t> </a:t>
            </a:r>
            <a:r>
              <a:rPr lang="pt-BR" dirty="0" err="1" smtClean="0"/>
              <a:t>practice</a:t>
            </a:r>
            <a:r>
              <a:rPr lang="pt-BR" dirty="0" smtClean="0"/>
              <a:t> trainings are </a:t>
            </a:r>
            <a:r>
              <a:rPr lang="pt-BR" dirty="0" err="1" smtClean="0"/>
              <a:t>remedy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lack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teaching</a:t>
            </a:r>
            <a:r>
              <a:rPr lang="pt-BR" dirty="0" smtClean="0"/>
              <a:t> force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schools</a:t>
            </a:r>
            <a:r>
              <a:rPr lang="pt-BR" dirty="0" smtClean="0"/>
              <a:t>, </a:t>
            </a:r>
            <a:r>
              <a:rPr lang="pt-BR" dirty="0" err="1" smtClean="0"/>
              <a:t>without</a:t>
            </a:r>
            <a:r>
              <a:rPr lang="pt-BR" dirty="0" smtClean="0"/>
              <a:t> </a:t>
            </a:r>
            <a:r>
              <a:rPr lang="pt-BR" dirty="0" err="1" smtClean="0"/>
              <a:t>coaching</a:t>
            </a:r>
            <a:r>
              <a:rPr lang="pt-BR" dirty="0" smtClean="0"/>
              <a:t>/</a:t>
            </a:r>
            <a:r>
              <a:rPr lang="pt-BR" dirty="0" err="1" smtClean="0"/>
              <a:t>tutoring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 err="1" smtClean="0"/>
              <a:t>methdology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deal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classroom</a:t>
            </a:r>
            <a:r>
              <a:rPr lang="pt-BR" dirty="0" smtClean="0"/>
              <a:t> dynamics.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84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Challenging</a:t>
            </a:r>
            <a:r>
              <a:rPr lang="pt-BR" dirty="0" smtClean="0"/>
              <a:t> </a:t>
            </a:r>
            <a:r>
              <a:rPr lang="pt-BR" dirty="0" err="1" smtClean="0"/>
              <a:t>context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in-service</a:t>
            </a:r>
            <a:r>
              <a:rPr lang="pt-BR" dirty="0" smtClean="0"/>
              <a:t> </a:t>
            </a:r>
            <a:r>
              <a:rPr lang="pt-BR" dirty="0" err="1" smtClean="0"/>
              <a:t>teacher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(</a:t>
            </a:r>
            <a:r>
              <a:rPr lang="pt-BR" dirty="0" err="1" smtClean="0"/>
              <a:t>mathematics</a:t>
            </a:r>
            <a:r>
              <a:rPr lang="pt-BR" dirty="0" smtClean="0"/>
              <a:t>) in </a:t>
            </a:r>
            <a:r>
              <a:rPr lang="pt-BR" dirty="0" err="1" smtClean="0"/>
              <a:t>Brazil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25571" y="1798750"/>
            <a:ext cx="9194957" cy="4563414"/>
          </a:xfrm>
        </p:spPr>
        <p:txBody>
          <a:bodyPr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The </a:t>
            </a:r>
            <a:r>
              <a:rPr lang="pt-BR" dirty="0" err="1" smtClean="0"/>
              <a:t>pre-service</a:t>
            </a:r>
            <a:r>
              <a:rPr lang="pt-BR" dirty="0" smtClean="0"/>
              <a:t> </a:t>
            </a:r>
            <a:r>
              <a:rPr lang="pt-BR" dirty="0" err="1" smtClean="0"/>
              <a:t>Teacher</a:t>
            </a:r>
            <a:r>
              <a:rPr lang="pt-BR" dirty="0" smtClean="0"/>
              <a:t> </a:t>
            </a:r>
            <a:r>
              <a:rPr lang="pt-BR" dirty="0" err="1" smtClean="0"/>
              <a:t>education</a:t>
            </a:r>
            <a:r>
              <a:rPr lang="pt-BR" dirty="0" smtClean="0"/>
              <a:t> </a:t>
            </a:r>
            <a:r>
              <a:rPr lang="pt-BR" dirty="0" err="1" smtClean="0"/>
              <a:t>courses</a:t>
            </a:r>
            <a:r>
              <a:rPr lang="pt-BR" dirty="0" smtClean="0"/>
              <a:t> </a:t>
            </a:r>
            <a:r>
              <a:rPr lang="pt-BR" dirty="0" err="1" smtClean="0"/>
              <a:t>present</a:t>
            </a:r>
            <a:r>
              <a:rPr lang="pt-BR" dirty="0" smtClean="0"/>
              <a:t> gaps: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sz="1800" dirty="0" smtClean="0"/>
              <a:t>The </a:t>
            </a:r>
            <a:r>
              <a:rPr lang="pt-BR" sz="1800" dirty="0" err="1" smtClean="0"/>
              <a:t>teachers</a:t>
            </a:r>
            <a:r>
              <a:rPr lang="pt-BR" sz="1800" dirty="0" smtClean="0"/>
              <a:t> for </a:t>
            </a:r>
            <a:r>
              <a:rPr lang="pt-BR" sz="1800" dirty="0" err="1" smtClean="0"/>
              <a:t>elementary</a:t>
            </a:r>
            <a:r>
              <a:rPr lang="pt-BR" sz="1800" dirty="0" smtClean="0"/>
              <a:t> I (1st </a:t>
            </a:r>
            <a:r>
              <a:rPr lang="pt-BR" sz="1800" dirty="0" err="1" smtClean="0"/>
              <a:t>to</a:t>
            </a:r>
            <a:r>
              <a:rPr lang="pt-BR" sz="1800" dirty="0" smtClean="0"/>
              <a:t> 5th grades, 6 </a:t>
            </a:r>
            <a:r>
              <a:rPr lang="pt-BR" sz="1800" dirty="0" err="1" smtClean="0"/>
              <a:t>to</a:t>
            </a:r>
            <a:r>
              <a:rPr lang="pt-BR" sz="1800" dirty="0" smtClean="0"/>
              <a:t> 10 </a:t>
            </a:r>
            <a:r>
              <a:rPr lang="pt-BR" sz="1800" dirty="0" err="1" smtClean="0"/>
              <a:t>years</a:t>
            </a:r>
            <a:r>
              <a:rPr lang="pt-BR" sz="1800" dirty="0" smtClean="0"/>
              <a:t> </a:t>
            </a:r>
            <a:r>
              <a:rPr lang="pt-BR" sz="1800" dirty="0" err="1" smtClean="0"/>
              <a:t>old</a:t>
            </a:r>
            <a:r>
              <a:rPr lang="pt-BR" sz="1800" dirty="0" smtClean="0"/>
              <a:t>) </a:t>
            </a:r>
            <a:r>
              <a:rPr lang="pt-BR" sz="1800" dirty="0" err="1" smtClean="0"/>
              <a:t>receive</a:t>
            </a:r>
            <a:r>
              <a:rPr lang="pt-BR" sz="1800" dirty="0" smtClean="0"/>
              <a:t> diploma </a:t>
            </a:r>
            <a:r>
              <a:rPr lang="pt-BR" sz="1800" dirty="0" err="1" smtClean="0"/>
              <a:t>from</a:t>
            </a:r>
            <a:r>
              <a:rPr lang="pt-BR" sz="1800" dirty="0" smtClean="0"/>
              <a:t>, </a:t>
            </a:r>
            <a:r>
              <a:rPr lang="pt-BR" sz="1800" dirty="0" err="1" smtClean="0"/>
              <a:t>with</a:t>
            </a:r>
            <a:r>
              <a:rPr lang="pt-BR" sz="1800" dirty="0" smtClean="0"/>
              <a:t> </a:t>
            </a:r>
            <a:r>
              <a:rPr lang="pt-BR" sz="1800" dirty="0" err="1" smtClean="0"/>
              <a:t>very</a:t>
            </a:r>
            <a:r>
              <a:rPr lang="pt-BR" sz="1800" dirty="0" smtClean="0"/>
              <a:t> </a:t>
            </a:r>
            <a:r>
              <a:rPr lang="pt-BR" sz="1800" dirty="0" err="1" smtClean="0"/>
              <a:t>little</a:t>
            </a:r>
            <a:r>
              <a:rPr lang="pt-BR" sz="1800" dirty="0" smtClean="0"/>
              <a:t>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conceptually</a:t>
            </a:r>
            <a:r>
              <a:rPr lang="pt-BR" sz="1800" dirty="0" smtClean="0"/>
              <a:t> </a:t>
            </a:r>
            <a:r>
              <a:rPr lang="pt-BR" sz="1800" dirty="0" err="1" smtClean="0"/>
              <a:t>weak</a:t>
            </a:r>
            <a:r>
              <a:rPr lang="pt-BR" sz="1800" dirty="0" smtClean="0"/>
              <a:t> </a:t>
            </a:r>
            <a:r>
              <a:rPr lang="pt-BR" sz="1800" dirty="0" err="1" smtClean="0"/>
              <a:t>content</a:t>
            </a:r>
            <a:r>
              <a:rPr lang="pt-BR" sz="1800" dirty="0" smtClean="0"/>
              <a:t> </a:t>
            </a:r>
            <a:r>
              <a:rPr lang="pt-BR" sz="1800" dirty="0" err="1" smtClean="0"/>
              <a:t>knowledge</a:t>
            </a:r>
            <a:r>
              <a:rPr lang="pt-BR" sz="1800" dirty="0" smtClean="0"/>
              <a:t> in </a:t>
            </a:r>
            <a:r>
              <a:rPr lang="pt-BR" sz="1800" dirty="0" err="1" smtClean="0">
                <a:solidFill>
                  <a:srgbClr val="FF0000"/>
                </a:solidFill>
              </a:rPr>
              <a:t>Pedagogy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>
                <a:solidFill>
                  <a:srgbClr val="FF0000"/>
                </a:solidFill>
              </a:rPr>
              <a:t>courses</a:t>
            </a:r>
            <a:r>
              <a:rPr lang="pt-BR" sz="1800" dirty="0" smtClean="0"/>
              <a:t> </a:t>
            </a:r>
            <a:r>
              <a:rPr lang="pt-BR" sz="1800" dirty="0" err="1" smtClean="0"/>
              <a:t>mathematics</a:t>
            </a:r>
            <a:r>
              <a:rPr lang="pt-BR" sz="1800" dirty="0" smtClean="0"/>
              <a:t>, </a:t>
            </a:r>
            <a:r>
              <a:rPr lang="pt-BR" sz="1800" dirty="0" err="1" smtClean="0"/>
              <a:t>pedagogical</a:t>
            </a:r>
            <a:r>
              <a:rPr lang="pt-BR" sz="1800" dirty="0" smtClean="0"/>
              <a:t> </a:t>
            </a:r>
            <a:r>
              <a:rPr lang="pt-BR" sz="1800" dirty="0" err="1" smtClean="0"/>
              <a:t>course</a:t>
            </a:r>
            <a:r>
              <a:rPr lang="pt-BR" sz="1800" dirty="0" smtClean="0"/>
              <a:t> </a:t>
            </a:r>
            <a:r>
              <a:rPr lang="pt-BR" sz="1800" dirty="0" err="1" smtClean="0"/>
              <a:t>units</a:t>
            </a:r>
            <a:r>
              <a:rPr lang="pt-BR" sz="1800" dirty="0" smtClean="0"/>
              <a:t> </a:t>
            </a:r>
            <a:r>
              <a:rPr lang="pt-BR" sz="1800" dirty="0" err="1" smtClean="0"/>
              <a:t>with</a:t>
            </a:r>
            <a:r>
              <a:rPr lang="pt-BR" sz="1800" dirty="0" smtClean="0"/>
              <a:t> </a:t>
            </a:r>
            <a:r>
              <a:rPr lang="pt-BR" sz="1800" dirty="0" err="1" smtClean="0"/>
              <a:t>theoretical</a:t>
            </a:r>
            <a:r>
              <a:rPr lang="pt-BR" sz="1800" dirty="0" smtClean="0"/>
              <a:t> approach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very</a:t>
            </a:r>
            <a:r>
              <a:rPr lang="pt-BR" sz="1800" dirty="0" smtClean="0"/>
              <a:t> </a:t>
            </a:r>
            <a:r>
              <a:rPr lang="pt-BR" sz="1800" dirty="0" err="1" smtClean="0"/>
              <a:t>little</a:t>
            </a:r>
            <a:r>
              <a:rPr lang="pt-BR" sz="1800" dirty="0" smtClean="0"/>
              <a:t> </a:t>
            </a:r>
            <a:r>
              <a:rPr lang="pt-BR" sz="1800" dirty="0" err="1" smtClean="0"/>
              <a:t>methodological</a:t>
            </a:r>
            <a:r>
              <a:rPr lang="pt-BR" sz="1800" dirty="0" smtClean="0"/>
              <a:t> </a:t>
            </a:r>
            <a:r>
              <a:rPr lang="pt-BR" sz="1800" dirty="0" err="1" smtClean="0"/>
              <a:t>practices</a:t>
            </a:r>
            <a:r>
              <a:rPr lang="pt-BR" sz="1800" dirty="0" smtClean="0"/>
              <a:t>, no </a:t>
            </a:r>
            <a:r>
              <a:rPr lang="pt-BR" sz="1800" dirty="0" err="1" smtClean="0"/>
              <a:t>studies</a:t>
            </a:r>
            <a:r>
              <a:rPr lang="pt-BR" sz="1800" dirty="0"/>
              <a:t> </a:t>
            </a:r>
            <a:r>
              <a:rPr lang="pt-BR" sz="1800" dirty="0" err="1" smtClean="0"/>
              <a:t>about</a:t>
            </a:r>
            <a:r>
              <a:rPr lang="pt-BR" sz="1800" dirty="0" smtClean="0"/>
              <a:t> </a:t>
            </a:r>
            <a:r>
              <a:rPr lang="pt-BR" sz="1800" dirty="0" err="1" smtClean="0"/>
              <a:t>problem-solving</a:t>
            </a:r>
            <a:r>
              <a:rPr lang="pt-BR" sz="1800" dirty="0" smtClean="0"/>
              <a:t> </a:t>
            </a:r>
            <a:r>
              <a:rPr lang="pt-BR" sz="1800" dirty="0" err="1" smtClean="0"/>
              <a:t>steps</a:t>
            </a:r>
            <a:r>
              <a:rPr lang="pt-BR" sz="1800" dirty="0" smtClean="0"/>
              <a:t>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assessment</a:t>
            </a:r>
            <a:r>
              <a:rPr lang="pt-BR" sz="1800" dirty="0" smtClean="0"/>
              <a:t>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sz="1800" dirty="0" smtClean="0"/>
              <a:t>The </a:t>
            </a:r>
            <a:r>
              <a:rPr lang="pt-BR" sz="1800" dirty="0" err="1" smtClean="0"/>
              <a:t>teachers</a:t>
            </a:r>
            <a:r>
              <a:rPr lang="pt-BR" sz="1800" dirty="0" smtClean="0"/>
              <a:t> for </a:t>
            </a:r>
            <a:r>
              <a:rPr lang="pt-BR" sz="1800" dirty="0" err="1" smtClean="0"/>
              <a:t>elementary</a:t>
            </a:r>
            <a:r>
              <a:rPr lang="pt-BR" sz="1800" dirty="0" smtClean="0"/>
              <a:t> II (6th </a:t>
            </a:r>
            <a:r>
              <a:rPr lang="pt-BR" sz="1800" dirty="0" err="1" smtClean="0"/>
              <a:t>to</a:t>
            </a:r>
            <a:r>
              <a:rPr lang="pt-BR" sz="1800" dirty="0" smtClean="0"/>
              <a:t> 9th grades, 11 </a:t>
            </a:r>
            <a:r>
              <a:rPr lang="pt-BR" sz="1800" dirty="0" err="1" smtClean="0"/>
              <a:t>to</a:t>
            </a:r>
            <a:r>
              <a:rPr lang="pt-BR" sz="1800" dirty="0" smtClean="0"/>
              <a:t> 14 </a:t>
            </a:r>
            <a:r>
              <a:rPr lang="pt-BR" sz="1800" dirty="0" err="1" smtClean="0"/>
              <a:t>years</a:t>
            </a:r>
            <a:r>
              <a:rPr lang="pt-BR" sz="1800" dirty="0" smtClean="0"/>
              <a:t> </a:t>
            </a:r>
            <a:r>
              <a:rPr lang="pt-BR" sz="1800" dirty="0" err="1" smtClean="0"/>
              <a:t>old</a:t>
            </a:r>
            <a:r>
              <a:rPr lang="pt-BR" sz="1800" dirty="0" smtClean="0"/>
              <a:t>) </a:t>
            </a:r>
            <a:r>
              <a:rPr lang="pt-BR" sz="1800" dirty="0" err="1" smtClean="0"/>
              <a:t>receive</a:t>
            </a:r>
            <a:r>
              <a:rPr lang="pt-BR" sz="1800" dirty="0" smtClean="0"/>
              <a:t> diploma </a:t>
            </a:r>
            <a:r>
              <a:rPr lang="pt-BR" sz="1800" dirty="0" err="1" smtClean="0"/>
              <a:t>to</a:t>
            </a:r>
            <a:r>
              <a:rPr lang="pt-BR" sz="1800" dirty="0" smtClean="0"/>
              <a:t> </a:t>
            </a:r>
            <a:r>
              <a:rPr lang="pt-BR" sz="1800" dirty="0" err="1" smtClean="0"/>
              <a:t>teach</a:t>
            </a:r>
            <a:r>
              <a:rPr lang="pt-BR" sz="1800" dirty="0" smtClean="0"/>
              <a:t> </a:t>
            </a:r>
            <a:r>
              <a:rPr lang="pt-BR" sz="1800" dirty="0" err="1" smtClean="0"/>
              <a:t>also</a:t>
            </a:r>
            <a:r>
              <a:rPr lang="pt-BR" sz="1800" dirty="0" smtClean="0"/>
              <a:t> for </a:t>
            </a:r>
            <a:r>
              <a:rPr lang="pt-BR" sz="1800" dirty="0" err="1"/>
              <a:t>u</a:t>
            </a:r>
            <a:r>
              <a:rPr lang="pt-BR" sz="1800" dirty="0" err="1" smtClean="0"/>
              <a:t>pper</a:t>
            </a:r>
            <a:r>
              <a:rPr lang="pt-BR" sz="1800" dirty="0" smtClean="0"/>
              <a:t> </a:t>
            </a:r>
            <a:r>
              <a:rPr lang="pt-BR" sz="1800" dirty="0" err="1" smtClean="0"/>
              <a:t>secondary</a:t>
            </a:r>
            <a:r>
              <a:rPr lang="pt-BR" sz="1800" dirty="0" smtClean="0"/>
              <a:t> </a:t>
            </a:r>
            <a:r>
              <a:rPr lang="pt-BR" sz="1800" dirty="0" err="1" smtClean="0"/>
              <a:t>level</a:t>
            </a:r>
            <a:r>
              <a:rPr lang="pt-BR" sz="1800" dirty="0" smtClean="0"/>
              <a:t> (10th </a:t>
            </a:r>
            <a:r>
              <a:rPr lang="pt-BR" sz="1800" dirty="0" err="1" smtClean="0"/>
              <a:t>to</a:t>
            </a:r>
            <a:r>
              <a:rPr lang="pt-BR" sz="1800" dirty="0" smtClean="0"/>
              <a:t> 12th grades, 15 </a:t>
            </a:r>
            <a:r>
              <a:rPr lang="pt-BR" sz="1800" dirty="0" err="1" smtClean="0"/>
              <a:t>to</a:t>
            </a:r>
            <a:r>
              <a:rPr lang="pt-BR" sz="1800" dirty="0" smtClean="0"/>
              <a:t> 17 </a:t>
            </a:r>
            <a:r>
              <a:rPr lang="pt-BR" sz="1800" dirty="0" err="1" smtClean="0"/>
              <a:t>years</a:t>
            </a:r>
            <a:r>
              <a:rPr lang="pt-BR" sz="1800" dirty="0" smtClean="0"/>
              <a:t> </a:t>
            </a:r>
            <a:r>
              <a:rPr lang="pt-BR" sz="1800" dirty="0" err="1" smtClean="0"/>
              <a:t>old</a:t>
            </a:r>
            <a:r>
              <a:rPr lang="pt-BR" sz="1800" dirty="0" smtClean="0"/>
              <a:t>), </a:t>
            </a:r>
            <a:r>
              <a:rPr lang="pt-BR" sz="1800" dirty="0" err="1" smtClean="0"/>
              <a:t>and</a:t>
            </a:r>
            <a:r>
              <a:rPr lang="pt-BR" sz="1800" dirty="0" smtClean="0"/>
              <a:t> </a:t>
            </a:r>
            <a:r>
              <a:rPr lang="pt-BR" sz="1800" dirty="0" err="1" smtClean="0"/>
              <a:t>get</a:t>
            </a:r>
            <a:r>
              <a:rPr lang="pt-BR" sz="1800" dirty="0" smtClean="0"/>
              <a:t> </a:t>
            </a:r>
            <a:r>
              <a:rPr lang="pt-BR" sz="1800" dirty="0" err="1" smtClean="0"/>
              <a:t>the</a:t>
            </a:r>
            <a:r>
              <a:rPr lang="pt-BR" sz="1800" dirty="0" smtClean="0"/>
              <a:t> diploma </a:t>
            </a:r>
            <a:r>
              <a:rPr lang="pt-BR" sz="1800" dirty="0" err="1" smtClean="0"/>
              <a:t>from</a:t>
            </a:r>
            <a:r>
              <a:rPr lang="pt-BR" sz="1800" dirty="0" smtClean="0"/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Teacher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Education</a:t>
            </a:r>
            <a:r>
              <a:rPr lang="pt-BR" sz="1800" dirty="0" smtClean="0">
                <a:solidFill>
                  <a:srgbClr val="FF0000"/>
                </a:solidFill>
              </a:rPr>
              <a:t> Courses </a:t>
            </a:r>
            <a:r>
              <a:rPr lang="pt-BR" sz="1800" dirty="0" err="1" smtClean="0">
                <a:solidFill>
                  <a:srgbClr val="FF0000"/>
                </a:solidFill>
              </a:rPr>
              <a:t>at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tertiary</a:t>
            </a:r>
            <a:r>
              <a:rPr lang="pt-BR" sz="1800" dirty="0" smtClean="0">
                <a:solidFill>
                  <a:srgbClr val="FF0000"/>
                </a:solidFill>
              </a:rPr>
              <a:t> </a:t>
            </a:r>
            <a:r>
              <a:rPr lang="pt-BR" sz="1800" dirty="0" err="1" smtClean="0">
                <a:solidFill>
                  <a:srgbClr val="FF0000"/>
                </a:solidFill>
              </a:rPr>
              <a:t>level</a:t>
            </a:r>
            <a:r>
              <a:rPr lang="pt-BR" sz="1800" dirty="0" smtClean="0">
                <a:solidFill>
                  <a:srgbClr val="FF0000"/>
                </a:solidFill>
              </a:rPr>
              <a:t>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 smtClean="0"/>
              <a:t> </a:t>
            </a:r>
            <a:r>
              <a:rPr lang="pt-BR" dirty="0" err="1"/>
              <a:t>H</a:t>
            </a:r>
            <a:r>
              <a:rPr lang="pt-BR" dirty="0" err="1" smtClean="0"/>
              <a:t>igher</a:t>
            </a:r>
            <a:r>
              <a:rPr lang="pt-BR" dirty="0" smtClean="0"/>
              <a:t> </a:t>
            </a:r>
            <a:r>
              <a:rPr lang="pt-BR" dirty="0" err="1" smtClean="0"/>
              <a:t>mathematics</a:t>
            </a:r>
            <a:r>
              <a:rPr lang="pt-BR" dirty="0" smtClean="0"/>
              <a:t> </a:t>
            </a:r>
            <a:r>
              <a:rPr lang="pt-BR" dirty="0" err="1" smtClean="0"/>
              <a:t>course</a:t>
            </a:r>
            <a:r>
              <a:rPr lang="pt-BR" dirty="0" smtClean="0"/>
              <a:t> </a:t>
            </a:r>
            <a:r>
              <a:rPr lang="pt-BR" dirty="0" err="1" smtClean="0"/>
              <a:t>units</a:t>
            </a:r>
            <a:r>
              <a:rPr lang="pt-BR" dirty="0" smtClean="0"/>
              <a:t>, </a:t>
            </a:r>
            <a:r>
              <a:rPr lang="pt-BR" dirty="0" err="1" smtClean="0"/>
              <a:t>pedagogy</a:t>
            </a:r>
            <a:r>
              <a:rPr lang="pt-BR" dirty="0" smtClean="0"/>
              <a:t> </a:t>
            </a:r>
            <a:r>
              <a:rPr lang="pt-BR" dirty="0" err="1" smtClean="0"/>
              <a:t>courses</a:t>
            </a:r>
            <a:r>
              <a:rPr lang="pt-BR" dirty="0" smtClean="0"/>
              <a:t> as </a:t>
            </a:r>
            <a:r>
              <a:rPr lang="pt-BR" dirty="0" err="1" smtClean="0"/>
              <a:t>didactics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psychology</a:t>
            </a:r>
            <a:r>
              <a:rPr lang="pt-BR" dirty="0" smtClean="0"/>
              <a:t> </a:t>
            </a:r>
            <a:r>
              <a:rPr lang="pt-BR" dirty="0" err="1" smtClean="0"/>
              <a:t>under</a:t>
            </a:r>
            <a:r>
              <a:rPr lang="pt-BR" dirty="0" smtClean="0"/>
              <a:t> </a:t>
            </a:r>
            <a:r>
              <a:rPr lang="pt-BR" dirty="0" err="1" smtClean="0"/>
              <a:t>theoretical</a:t>
            </a:r>
            <a:r>
              <a:rPr lang="pt-BR" dirty="0" smtClean="0"/>
              <a:t> perspective </a:t>
            </a:r>
            <a:r>
              <a:rPr lang="pt-BR" dirty="0" err="1" smtClean="0"/>
              <a:t>with</a:t>
            </a:r>
            <a:r>
              <a:rPr lang="pt-BR" dirty="0" smtClean="0"/>
              <a:t> no connection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actual</a:t>
            </a:r>
            <a:r>
              <a:rPr lang="pt-BR" dirty="0" smtClean="0"/>
              <a:t> </a:t>
            </a:r>
            <a:r>
              <a:rPr lang="pt-BR" dirty="0" err="1" smtClean="0"/>
              <a:t>practice</a:t>
            </a:r>
            <a:r>
              <a:rPr lang="pt-BR" dirty="0" smtClean="0"/>
              <a:t> training.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pt-BR" dirty="0" err="1" smtClean="0"/>
              <a:t>Many</a:t>
            </a:r>
            <a:r>
              <a:rPr lang="pt-BR" dirty="0" smtClean="0"/>
              <a:t> </a:t>
            </a:r>
            <a:r>
              <a:rPr lang="pt-BR" dirty="0" err="1" smtClean="0"/>
              <a:t>practice</a:t>
            </a:r>
            <a:r>
              <a:rPr lang="pt-BR" dirty="0" smtClean="0"/>
              <a:t> trainings are </a:t>
            </a:r>
            <a:r>
              <a:rPr lang="pt-BR" dirty="0" err="1" smtClean="0"/>
              <a:t>mere</a:t>
            </a:r>
            <a:r>
              <a:rPr lang="pt-BR" dirty="0" smtClean="0"/>
              <a:t> </a:t>
            </a:r>
            <a:r>
              <a:rPr lang="pt-BR" dirty="0" err="1" smtClean="0"/>
              <a:t>remedy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lack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teaching</a:t>
            </a:r>
            <a:r>
              <a:rPr lang="pt-BR" dirty="0" smtClean="0"/>
              <a:t> force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schools</a:t>
            </a:r>
            <a:r>
              <a:rPr lang="pt-BR" dirty="0" smtClean="0"/>
              <a:t>, </a:t>
            </a:r>
            <a:r>
              <a:rPr lang="pt-BR" dirty="0" err="1" smtClean="0"/>
              <a:t>with</a:t>
            </a:r>
            <a:r>
              <a:rPr lang="pt-BR" dirty="0" smtClean="0"/>
              <a:t> no </a:t>
            </a:r>
            <a:r>
              <a:rPr lang="pt-BR" dirty="0" err="1" smtClean="0"/>
              <a:t>coaching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 err="1" smtClean="0"/>
              <a:t>methdology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deal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classroom</a:t>
            </a:r>
            <a:r>
              <a:rPr lang="pt-BR" dirty="0" smtClean="0"/>
              <a:t> dynamics. </a:t>
            </a: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2794715" y="1905000"/>
            <a:ext cx="7563657" cy="258972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0070C0"/>
                </a:solidFill>
              </a:rPr>
              <a:t>SOLUTION?SO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618963" y="2704564"/>
            <a:ext cx="6327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SOLUTION?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 smtClean="0">
                <a:solidFill>
                  <a:schemeClr val="bg1"/>
                </a:solidFill>
              </a:rPr>
              <a:t>PROBLEM SOLVING BASED LESSON STUDY!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z="3200" dirty="0" err="1"/>
              <a:t>Brazilian</a:t>
            </a:r>
            <a:r>
              <a:rPr lang="pt-BR" altLang="pt-BR" sz="3200" dirty="0"/>
              <a:t> </a:t>
            </a:r>
            <a:r>
              <a:rPr lang="pt-BR" altLang="pt-BR" sz="3200" dirty="0" err="1" smtClean="0"/>
              <a:t>context</a:t>
            </a:r>
            <a:r>
              <a:rPr lang="pt-BR" altLang="pt-BR" sz="3200" dirty="0" smtClean="0"/>
              <a:t> </a:t>
            </a:r>
            <a:r>
              <a:rPr lang="pt-BR" altLang="pt-BR" sz="3200" dirty="0" err="1"/>
              <a:t>that</a:t>
            </a:r>
            <a:r>
              <a:rPr lang="pt-BR" altLang="pt-BR" sz="3200" dirty="0"/>
              <a:t> </a:t>
            </a:r>
            <a:r>
              <a:rPr lang="pt-BR" altLang="pt-BR" sz="3200" dirty="0" err="1" smtClean="0"/>
              <a:t>motivated</a:t>
            </a:r>
            <a:r>
              <a:rPr lang="pt-BR" altLang="pt-BR" sz="3200" dirty="0" smtClean="0"/>
              <a:t> </a:t>
            </a:r>
            <a:r>
              <a:rPr lang="pt-BR" altLang="pt-BR" sz="3200" dirty="0" err="1" smtClean="0"/>
              <a:t>my</a:t>
            </a:r>
            <a:r>
              <a:rPr lang="pt-BR" altLang="pt-BR" sz="3200" dirty="0" smtClean="0"/>
              <a:t> </a:t>
            </a:r>
            <a:r>
              <a:rPr lang="pt-BR" altLang="pt-BR" sz="3200" dirty="0" err="1"/>
              <a:t>research</a:t>
            </a:r>
            <a:r>
              <a:rPr lang="pt-BR" altLang="pt-BR" sz="3200" dirty="0"/>
              <a:t> </a:t>
            </a:r>
            <a:r>
              <a:rPr lang="pt-BR" altLang="pt-BR" sz="3200" dirty="0" err="1"/>
              <a:t>projects</a:t>
            </a:r>
            <a:r>
              <a:rPr lang="pt-BR" altLang="pt-BR" sz="3200" dirty="0"/>
              <a:t> </a:t>
            </a:r>
            <a:r>
              <a:rPr lang="pt-BR" altLang="pt-BR" sz="3200" dirty="0" err="1"/>
              <a:t>with</a:t>
            </a:r>
            <a:r>
              <a:rPr lang="pt-BR" altLang="pt-BR" sz="3200" dirty="0"/>
              <a:t> </a:t>
            </a:r>
            <a:r>
              <a:rPr lang="pt-BR" altLang="pt-BR" sz="3200" dirty="0" err="1" smtClean="0">
                <a:solidFill>
                  <a:srgbClr val="0070C0"/>
                </a:solidFill>
              </a:rPr>
              <a:t>Lesson</a:t>
            </a:r>
            <a:r>
              <a:rPr lang="pt-BR" altLang="pt-BR" sz="3200" dirty="0" smtClean="0">
                <a:solidFill>
                  <a:srgbClr val="0070C0"/>
                </a:solidFill>
              </a:rPr>
              <a:t> </a:t>
            </a:r>
            <a:r>
              <a:rPr lang="pt-BR" altLang="pt-BR" sz="3200" dirty="0" err="1" smtClean="0">
                <a:solidFill>
                  <a:srgbClr val="0070C0"/>
                </a:solidFill>
              </a:rPr>
              <a:t>Study</a:t>
            </a:r>
            <a:r>
              <a:rPr lang="pt-BR" altLang="pt-BR" sz="3200" dirty="0" smtClean="0">
                <a:solidFill>
                  <a:srgbClr val="0070C0"/>
                </a:solidFill>
              </a:rPr>
              <a:t> </a:t>
            </a:r>
            <a:r>
              <a:rPr lang="pt-BR" altLang="pt-BR" sz="3200" dirty="0" err="1" smtClean="0"/>
              <a:t>at</a:t>
            </a:r>
            <a:r>
              <a:rPr lang="pt-BR" altLang="pt-BR" sz="3200" dirty="0" smtClean="0"/>
              <a:t> UFSCar</a:t>
            </a:r>
            <a:r>
              <a:rPr lang="pt-BR" altLang="pt-BR" sz="3200" dirty="0"/>
              <a:t>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pt-BR" altLang="pt-BR" sz="2400" dirty="0">
                <a:solidFill>
                  <a:srgbClr val="FF0000"/>
                </a:solidFill>
              </a:rPr>
              <a:t>The </a:t>
            </a:r>
            <a:r>
              <a:rPr lang="pt-BR" altLang="pt-BR" sz="2400" dirty="0" err="1">
                <a:solidFill>
                  <a:srgbClr val="FF0000"/>
                </a:solidFill>
              </a:rPr>
              <a:t>lesson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plan</a:t>
            </a:r>
            <a:r>
              <a:rPr lang="pt-BR" altLang="pt-BR" sz="2400" dirty="0"/>
              <a:t> </a:t>
            </a:r>
            <a:r>
              <a:rPr lang="pt-BR" altLang="pt-BR" sz="2400" dirty="0" err="1"/>
              <a:t>is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not</a:t>
            </a:r>
            <a:r>
              <a:rPr lang="pt-BR" altLang="pt-BR" sz="2400" dirty="0"/>
              <a:t> a </a:t>
            </a:r>
            <a:r>
              <a:rPr lang="pt-BR" altLang="pt-BR" sz="2400" dirty="0" err="1"/>
              <a:t>collective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activity</a:t>
            </a:r>
            <a:r>
              <a:rPr lang="pt-BR" altLang="pt-BR" sz="2400" dirty="0"/>
              <a:t> in a </a:t>
            </a:r>
            <a:r>
              <a:rPr lang="pt-BR" altLang="pt-BR" sz="2400" dirty="0" err="1"/>
              <a:t>school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especially</a:t>
            </a:r>
            <a:r>
              <a:rPr lang="pt-BR" altLang="pt-BR" sz="2400" dirty="0"/>
              <a:t> in </a:t>
            </a:r>
            <a:r>
              <a:rPr lang="pt-BR" altLang="pt-BR" sz="2400" dirty="0" err="1"/>
              <a:t>public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schools</a:t>
            </a:r>
            <a:r>
              <a:rPr lang="pt-BR" altLang="pt-BR" sz="2400" dirty="0"/>
              <a:t>;</a:t>
            </a:r>
          </a:p>
          <a:p>
            <a:pPr>
              <a:lnSpc>
                <a:spcPct val="90000"/>
              </a:lnSpc>
            </a:pPr>
            <a:r>
              <a:rPr lang="pt-BR" altLang="pt-BR" sz="2400" dirty="0">
                <a:solidFill>
                  <a:srgbClr val="FF0000"/>
                </a:solidFill>
              </a:rPr>
              <a:t>The </a:t>
            </a:r>
            <a:r>
              <a:rPr lang="pt-BR" altLang="pt-BR" sz="2400" dirty="0" err="1">
                <a:solidFill>
                  <a:srgbClr val="FF0000"/>
                </a:solidFill>
              </a:rPr>
              <a:t>lessons</a:t>
            </a:r>
            <a:r>
              <a:rPr lang="pt-BR" altLang="pt-BR" sz="2400" dirty="0">
                <a:solidFill>
                  <a:srgbClr val="FF0000"/>
                </a:solidFill>
              </a:rPr>
              <a:t> are </a:t>
            </a:r>
            <a:r>
              <a:rPr lang="pt-BR" altLang="pt-BR" sz="2400" dirty="0" err="1">
                <a:solidFill>
                  <a:srgbClr val="FF0000"/>
                </a:solidFill>
              </a:rPr>
              <a:t>not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/>
              <a:t>either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observed</a:t>
            </a:r>
            <a:r>
              <a:rPr lang="pt-BR" altLang="pt-BR" sz="2400" dirty="0"/>
              <a:t> </a:t>
            </a:r>
            <a:r>
              <a:rPr lang="pt-BR" altLang="pt-BR" sz="2400" dirty="0" err="1"/>
              <a:t>nor</a:t>
            </a:r>
            <a:r>
              <a:rPr lang="pt-BR" altLang="pt-BR" sz="2400" dirty="0"/>
              <a:t> </a:t>
            </a:r>
            <a:r>
              <a:rPr lang="pt-BR" altLang="pt-BR" sz="2400" dirty="0" err="1"/>
              <a:t>evaluated</a:t>
            </a:r>
            <a:r>
              <a:rPr lang="pt-BR" altLang="pt-BR" sz="2400" dirty="0"/>
              <a:t>;</a:t>
            </a:r>
          </a:p>
          <a:p>
            <a:pPr>
              <a:lnSpc>
                <a:spcPct val="90000"/>
              </a:lnSpc>
            </a:pPr>
            <a:r>
              <a:rPr lang="pt-BR" altLang="pt-BR" sz="2400" dirty="0"/>
              <a:t>The </a:t>
            </a:r>
            <a:r>
              <a:rPr lang="pt-BR" altLang="pt-BR" sz="2400" dirty="0" err="1" smtClean="0"/>
              <a:t>textbooks</a:t>
            </a:r>
            <a:r>
              <a:rPr lang="pt-BR" altLang="pt-BR" sz="2400" dirty="0" smtClean="0"/>
              <a:t> </a:t>
            </a:r>
            <a:r>
              <a:rPr lang="pt-BR" altLang="pt-BR" sz="2400" dirty="0" err="1"/>
              <a:t>and</a:t>
            </a:r>
            <a:r>
              <a:rPr lang="pt-BR" altLang="pt-BR" sz="2400" dirty="0"/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the</a:t>
            </a:r>
            <a:r>
              <a:rPr lang="pt-BR" altLang="pt-BR" sz="2400" dirty="0">
                <a:solidFill>
                  <a:srgbClr val="FF0000"/>
                </a:solidFill>
              </a:rPr>
              <a:t> oficial curriculum </a:t>
            </a:r>
            <a:r>
              <a:rPr lang="pt-BR" altLang="pt-BR" sz="2400" dirty="0" err="1"/>
              <a:t>constitute</a:t>
            </a:r>
            <a:r>
              <a:rPr lang="pt-BR" altLang="pt-BR" sz="2400" dirty="0"/>
              <a:t> real </a:t>
            </a:r>
            <a:r>
              <a:rPr lang="pt-BR" altLang="pt-BR" sz="2400" dirty="0" err="1"/>
              <a:t>challenges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to</a:t>
            </a:r>
            <a:r>
              <a:rPr lang="pt-BR" altLang="pt-BR" sz="2400" dirty="0"/>
              <a:t> </a:t>
            </a:r>
            <a:r>
              <a:rPr lang="pt-BR" altLang="pt-BR" sz="2400" dirty="0" err="1" smtClean="0"/>
              <a:t>introduce</a:t>
            </a:r>
            <a:r>
              <a:rPr lang="pt-BR" altLang="pt-BR" sz="2400" dirty="0" smtClean="0"/>
              <a:t> </a:t>
            </a:r>
            <a:r>
              <a:rPr lang="pt-BR" altLang="pt-BR" sz="2400" dirty="0" err="1"/>
              <a:t>adequate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innovative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activities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into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the</a:t>
            </a:r>
            <a:r>
              <a:rPr lang="pt-BR" altLang="pt-BR" sz="2400" dirty="0"/>
              <a:t> social </a:t>
            </a:r>
            <a:r>
              <a:rPr lang="pt-BR" altLang="pt-BR" sz="2400" dirty="0" err="1"/>
              <a:t>context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school</a:t>
            </a:r>
            <a:r>
              <a:rPr lang="pt-BR" altLang="pt-BR" sz="2400" dirty="0"/>
              <a:t> </a:t>
            </a:r>
            <a:r>
              <a:rPr lang="pt-BR" altLang="pt-BR" sz="2400" dirty="0" err="1"/>
              <a:t>and</a:t>
            </a:r>
            <a:r>
              <a:rPr lang="pt-BR" altLang="pt-BR" sz="2400" dirty="0"/>
              <a:t> </a:t>
            </a:r>
            <a:r>
              <a:rPr lang="pt-BR" altLang="pt-BR" sz="2400" dirty="0" err="1"/>
              <a:t>classrooms</a:t>
            </a:r>
            <a:r>
              <a:rPr lang="pt-BR" altLang="pt-BR" sz="2400" dirty="0"/>
              <a:t>;</a:t>
            </a:r>
          </a:p>
          <a:p>
            <a:pPr>
              <a:lnSpc>
                <a:spcPct val="90000"/>
              </a:lnSpc>
            </a:pPr>
            <a:r>
              <a:rPr lang="pt-BR" altLang="pt-BR" sz="2400" dirty="0" err="1">
                <a:solidFill>
                  <a:srgbClr val="FF0000"/>
                </a:solidFill>
              </a:rPr>
              <a:t>Lack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of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order</a:t>
            </a:r>
            <a:r>
              <a:rPr lang="pt-BR" altLang="pt-BR" sz="2400" dirty="0">
                <a:solidFill>
                  <a:srgbClr val="FF0000"/>
                </a:solidFill>
              </a:rPr>
              <a:t>/discipline </a:t>
            </a:r>
            <a:r>
              <a:rPr lang="pt-BR" altLang="pt-BR" sz="2400" dirty="0" err="1">
                <a:solidFill>
                  <a:srgbClr val="FF0000"/>
                </a:solidFill>
              </a:rPr>
              <a:t>inside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classrooms</a:t>
            </a:r>
            <a:r>
              <a:rPr lang="pt-BR" altLang="pt-BR" sz="2400" dirty="0">
                <a:solidFill>
                  <a:srgbClr val="FF0000"/>
                </a:solidFill>
              </a:rPr>
              <a:t> as </a:t>
            </a:r>
            <a:r>
              <a:rPr lang="pt-BR" altLang="pt-BR" sz="2400" dirty="0" err="1">
                <a:solidFill>
                  <a:srgbClr val="FF0000"/>
                </a:solidFill>
              </a:rPr>
              <a:t>well</a:t>
            </a:r>
            <a:r>
              <a:rPr lang="pt-BR" altLang="pt-BR" sz="2400" dirty="0">
                <a:solidFill>
                  <a:srgbClr val="FF0000"/>
                </a:solidFill>
              </a:rPr>
              <a:t> as </a:t>
            </a:r>
            <a:r>
              <a:rPr lang="pt-BR" altLang="pt-BR" sz="2400" dirty="0" err="1">
                <a:solidFill>
                  <a:srgbClr val="FF0000"/>
                </a:solidFill>
              </a:rPr>
              <a:t>of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previous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knowledge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students</a:t>
            </a:r>
            <a:r>
              <a:rPr lang="pt-BR" altLang="pt-BR" sz="2400" dirty="0"/>
              <a:t>;</a:t>
            </a:r>
          </a:p>
          <a:p>
            <a:pPr>
              <a:lnSpc>
                <a:spcPct val="90000"/>
              </a:lnSpc>
            </a:pPr>
            <a:r>
              <a:rPr lang="pt-BR" altLang="pt-BR" sz="2400" dirty="0" err="1"/>
              <a:t>Teachers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without</a:t>
            </a:r>
            <a:r>
              <a:rPr lang="pt-BR" altLang="pt-BR" sz="2400" dirty="0"/>
              <a:t> </a:t>
            </a:r>
            <a:r>
              <a:rPr lang="pt-BR" altLang="pt-BR" sz="2400" dirty="0" err="1"/>
              <a:t>habits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 </a:t>
            </a:r>
            <a:r>
              <a:rPr lang="pt-BR" altLang="pt-BR" sz="2400" dirty="0" err="1">
                <a:solidFill>
                  <a:srgbClr val="FF0000"/>
                </a:solidFill>
              </a:rPr>
              <a:t>reviewing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and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reflecting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on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own</a:t>
            </a:r>
            <a:r>
              <a:rPr lang="pt-BR" altLang="pt-BR" sz="2400" dirty="0"/>
              <a:t> </a:t>
            </a:r>
            <a:r>
              <a:rPr lang="pt-BR" altLang="pt-BR" sz="2400" dirty="0" err="1"/>
              <a:t>lessons</a:t>
            </a:r>
            <a:r>
              <a:rPr lang="pt-BR" altLang="pt-BR" sz="2400" dirty="0"/>
              <a:t>;</a:t>
            </a:r>
          </a:p>
          <a:p>
            <a:pPr>
              <a:lnSpc>
                <a:spcPct val="90000"/>
              </a:lnSpc>
            </a:pPr>
            <a:r>
              <a:rPr lang="pt-BR" altLang="pt-BR" sz="2400" dirty="0"/>
              <a:t>The </a:t>
            </a:r>
            <a:r>
              <a:rPr lang="pt-BR" altLang="pt-BR" sz="2400" dirty="0" err="1"/>
              <a:t>lesson</a:t>
            </a:r>
            <a:r>
              <a:rPr lang="pt-BR" altLang="pt-BR" sz="2400" dirty="0"/>
              <a:t> </a:t>
            </a:r>
            <a:r>
              <a:rPr lang="pt-BR" altLang="pt-BR" sz="2400" dirty="0" err="1"/>
              <a:t>is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usually</a:t>
            </a:r>
            <a:r>
              <a:rPr lang="pt-BR" altLang="pt-BR" sz="2400" dirty="0"/>
              <a:t> “</a:t>
            </a:r>
            <a:r>
              <a:rPr lang="pt-BR" altLang="pt-BR" sz="2400" dirty="0" err="1">
                <a:solidFill>
                  <a:srgbClr val="FF0000"/>
                </a:solidFill>
              </a:rPr>
              <a:t>given</a:t>
            </a:r>
            <a:r>
              <a:rPr lang="pt-BR" altLang="pt-BR" sz="2400" dirty="0">
                <a:solidFill>
                  <a:srgbClr val="FF0000"/>
                </a:solidFill>
              </a:rPr>
              <a:t>/</a:t>
            </a:r>
            <a:r>
              <a:rPr lang="pt-BR" altLang="pt-BR" sz="2400" dirty="0" err="1">
                <a:solidFill>
                  <a:srgbClr val="FF0000"/>
                </a:solidFill>
              </a:rPr>
              <a:t>lectured</a:t>
            </a:r>
            <a:r>
              <a:rPr lang="pt-BR" altLang="pt-BR" sz="2400" dirty="0"/>
              <a:t>” </a:t>
            </a:r>
            <a:r>
              <a:rPr lang="pt-BR" altLang="pt-BR" sz="2400" dirty="0" err="1"/>
              <a:t>by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the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teacher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and</a:t>
            </a:r>
            <a:r>
              <a:rPr lang="pt-BR" altLang="pt-BR" sz="2400" dirty="0"/>
              <a:t> it </a:t>
            </a:r>
            <a:r>
              <a:rPr lang="pt-BR" altLang="pt-BR" sz="2400" dirty="0" err="1"/>
              <a:t>is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not</a:t>
            </a:r>
            <a:r>
              <a:rPr lang="pt-BR" altLang="pt-BR" sz="2400" dirty="0"/>
              <a:t> “</a:t>
            </a:r>
            <a:r>
              <a:rPr lang="pt-BR" altLang="pt-BR" sz="2400" dirty="0" err="1">
                <a:solidFill>
                  <a:srgbClr val="FF0000"/>
                </a:solidFill>
              </a:rPr>
              <a:t>participated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and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learned</a:t>
            </a:r>
            <a:r>
              <a:rPr lang="pt-BR" altLang="pt-BR" sz="2400" dirty="0"/>
              <a:t>” </a:t>
            </a:r>
            <a:r>
              <a:rPr lang="pt-BR" altLang="pt-BR" sz="2400" dirty="0" err="1"/>
              <a:t>by</a:t>
            </a:r>
            <a:r>
              <a:rPr lang="pt-BR" altLang="pt-BR" sz="2400" dirty="0"/>
              <a:t> </a:t>
            </a:r>
            <a:r>
              <a:rPr lang="pt-BR" altLang="pt-BR" sz="2400" dirty="0" err="1"/>
              <a:t>all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students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during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the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lesson</a:t>
            </a:r>
            <a:r>
              <a:rPr lang="pt-BR" altLang="pt-BR" sz="2400" dirty="0"/>
              <a:t> time.</a:t>
            </a:r>
          </a:p>
          <a:p>
            <a:pPr>
              <a:lnSpc>
                <a:spcPct val="90000"/>
              </a:lnSpc>
            </a:pPr>
            <a:r>
              <a:rPr lang="pt-BR" altLang="pt-BR" sz="2400" dirty="0"/>
              <a:t>The </a:t>
            </a:r>
            <a:r>
              <a:rPr lang="pt-BR" altLang="pt-BR" sz="2400" dirty="0" err="1"/>
              <a:t>evaluation</a:t>
            </a:r>
            <a:r>
              <a:rPr lang="pt-BR" altLang="pt-BR" sz="2400" dirty="0"/>
              <a:t>/</a:t>
            </a:r>
            <a:r>
              <a:rPr lang="pt-BR" altLang="pt-BR" sz="2400" dirty="0" err="1"/>
              <a:t>assessment</a:t>
            </a:r>
            <a:r>
              <a:rPr lang="pt-BR" altLang="pt-BR" sz="2400" dirty="0"/>
              <a:t> are </a:t>
            </a:r>
            <a:r>
              <a:rPr lang="pt-BR" altLang="pt-BR" sz="2400" dirty="0" err="1"/>
              <a:t>limited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to</a:t>
            </a:r>
            <a:r>
              <a:rPr lang="pt-BR" altLang="pt-BR" sz="2400" dirty="0"/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grading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 err="1">
                <a:solidFill>
                  <a:srgbClr val="FF0000"/>
                </a:solidFill>
              </a:rPr>
              <a:t>tests</a:t>
            </a:r>
            <a:r>
              <a:rPr lang="pt-BR" altLang="pt-BR" sz="2400" dirty="0"/>
              <a:t>, </a:t>
            </a:r>
            <a:r>
              <a:rPr lang="pt-BR" altLang="pt-BR" sz="2400" dirty="0" err="1"/>
              <a:t>not</a:t>
            </a:r>
            <a:r>
              <a:rPr lang="pt-BR" altLang="pt-BR" sz="2400" dirty="0"/>
              <a:t> </a:t>
            </a:r>
            <a:r>
              <a:rPr lang="pt-BR" altLang="pt-BR" sz="2400" dirty="0" err="1"/>
              <a:t>used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to</a:t>
            </a:r>
            <a:r>
              <a:rPr lang="pt-BR" altLang="pt-BR" sz="2400" dirty="0"/>
              <a:t> improve </a:t>
            </a:r>
            <a:r>
              <a:rPr lang="pt-BR" altLang="pt-BR" sz="2400" dirty="0" err="1"/>
              <a:t>the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learning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or</a:t>
            </a:r>
            <a:r>
              <a:rPr lang="pt-BR" altLang="pt-BR" sz="2400" dirty="0"/>
              <a:t> </a:t>
            </a:r>
            <a:r>
              <a:rPr lang="pt-BR" altLang="pt-BR" sz="2400" dirty="0" err="1"/>
              <a:t>teaching</a:t>
            </a:r>
            <a:r>
              <a:rPr lang="pt-BR" alt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4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6073" y="399245"/>
            <a:ext cx="8076127" cy="3541690"/>
          </a:xfrm>
        </p:spPr>
        <p:txBody>
          <a:bodyPr>
            <a:normAutofit fontScale="90000"/>
          </a:bodyPr>
          <a:lstStyle/>
          <a:p>
            <a:r>
              <a:rPr lang="pt-BR" sz="2800" smtClean="0"/>
              <a:t/>
            </a:r>
            <a:br>
              <a:rPr lang="pt-BR" sz="2800" smtClean="0"/>
            </a:br>
            <a:r>
              <a:rPr lang="pt-BR" sz="3600" b="1" i="1" smtClean="0">
                <a:solidFill>
                  <a:srgbClr val="002060"/>
                </a:solidFill>
              </a:rPr>
              <a:t>Lesson Study and </a:t>
            </a:r>
            <a:r>
              <a:rPr lang="pt-BR" sz="3600" b="1" i="1" smtClean="0">
                <a:solidFill>
                  <a:schemeClr val="tx2">
                    <a:lumMod val="75000"/>
                  </a:schemeClr>
                </a:solidFill>
              </a:rPr>
              <a:t>PROBLEM SOLVING </a:t>
            </a:r>
            <a:br>
              <a:rPr lang="pt-BR" sz="3600" b="1" i="1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t-BR" sz="2800" smtClean="0"/>
              <a:t/>
            </a:r>
            <a:br>
              <a:rPr lang="pt-BR" sz="2800" smtClean="0"/>
            </a:br>
            <a:r>
              <a:rPr lang="en-US" sz="2800" b="1" i="1" smtClean="0">
                <a:solidFill>
                  <a:srgbClr val="002060"/>
                </a:solidFill>
                <a:latin typeface="Arial" charset="0"/>
                <a:cs typeface="Arial" charset="0"/>
              </a:rPr>
              <a:t>Lesson Study Principles as strategy of Research Subject are essential to</a:t>
            </a:r>
            <a:r>
              <a:rPr lang="en-US" sz="2800" b="1" i="1" smtClean="0">
                <a:solidFill>
                  <a:srgbClr val="000066"/>
                </a:solidFill>
                <a:latin typeface="Arial" charset="0"/>
                <a:cs typeface="Arial" charset="0"/>
              </a:rPr>
              <a:t> educate the perception of in-service teachers about the power of Problem Solving to improve the classroom activities: exploring, discovering, extending Mathematics through adequate inquiries</a:t>
            </a:r>
            <a:r>
              <a:rPr lang="pt-BR" sz="2800" b="1" smtClean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pt-BR" sz="2800" b="1" smtClean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pt-BR" sz="2800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2639616" y="443711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pt-BR" i="1" smtClean="0">
                <a:solidFill>
                  <a:srgbClr val="C00000"/>
                </a:solidFill>
              </a:rPr>
              <a:t>Problem solving is not just a methodology, it is mathematics activity to achieve the educational objectives </a:t>
            </a:r>
            <a:endParaRPr lang="pt-BR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 dirty="0" err="1"/>
              <a:t>Lesson</a:t>
            </a:r>
            <a:r>
              <a:rPr lang="pt-BR" altLang="pt-BR" sz="4000" dirty="0"/>
              <a:t> </a:t>
            </a:r>
            <a:r>
              <a:rPr lang="pt-BR" altLang="pt-BR" sz="4000" dirty="0" err="1"/>
              <a:t>Study</a:t>
            </a:r>
            <a:r>
              <a:rPr lang="pt-BR" altLang="pt-BR" sz="4000" dirty="0"/>
              <a:t> in </a:t>
            </a:r>
            <a:r>
              <a:rPr lang="pt-BR" altLang="pt-BR" sz="4000" dirty="0" err="1"/>
              <a:t>Brazilian</a:t>
            </a:r>
            <a:r>
              <a:rPr lang="pt-BR" altLang="pt-BR" sz="4000" dirty="0"/>
              <a:t> </a:t>
            </a:r>
            <a:r>
              <a:rPr lang="pt-BR" altLang="pt-BR" sz="4000" dirty="0" err="1"/>
              <a:t>context</a:t>
            </a:r>
            <a:endParaRPr lang="pt-BR" altLang="pt-BR" sz="4000" dirty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1439" y="1609726"/>
            <a:ext cx="4429125" cy="45053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79777" y="1772817"/>
            <a:ext cx="3580675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prstClr val="white"/>
                </a:solidFill>
              </a:rPr>
              <a:t>Reflection</a:t>
            </a:r>
            <a:r>
              <a:rPr lang="pt-BR" dirty="0">
                <a:solidFill>
                  <a:prstClr val="white"/>
                </a:solidFill>
              </a:rPr>
              <a:t>, </a:t>
            </a:r>
            <a:r>
              <a:rPr lang="pt-BR" dirty="0" err="1">
                <a:solidFill>
                  <a:prstClr val="white"/>
                </a:solidFill>
              </a:rPr>
              <a:t>Preparation</a:t>
            </a:r>
            <a:r>
              <a:rPr lang="pt-BR" dirty="0">
                <a:solidFill>
                  <a:prstClr val="white"/>
                </a:solidFill>
              </a:rPr>
              <a:t>: </a:t>
            </a:r>
            <a:r>
              <a:rPr lang="pt-BR" dirty="0" err="1">
                <a:solidFill>
                  <a:prstClr val="white"/>
                </a:solidFill>
              </a:rPr>
              <a:t>contents</a:t>
            </a:r>
            <a:r>
              <a:rPr lang="pt-BR" dirty="0">
                <a:solidFill>
                  <a:prstClr val="white"/>
                </a:solidFill>
              </a:rPr>
              <a:t>,</a:t>
            </a:r>
          </a:p>
          <a:p>
            <a:r>
              <a:rPr lang="pt-BR" dirty="0">
                <a:solidFill>
                  <a:prstClr val="white"/>
                </a:solidFill>
              </a:rPr>
              <a:t> curricular </a:t>
            </a:r>
            <a:r>
              <a:rPr lang="pt-BR" dirty="0" err="1">
                <a:solidFill>
                  <a:prstClr val="white"/>
                </a:solidFill>
              </a:rPr>
              <a:t>objectives</a:t>
            </a:r>
            <a:r>
              <a:rPr lang="pt-BR" dirty="0">
                <a:solidFill>
                  <a:prstClr val="white"/>
                </a:solidFill>
              </a:rPr>
              <a:t>, </a:t>
            </a:r>
            <a:r>
              <a:rPr lang="pt-BR" dirty="0" err="1">
                <a:solidFill>
                  <a:prstClr val="white"/>
                </a:solidFill>
              </a:rPr>
              <a:t>classroom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72372" y="2937236"/>
            <a:ext cx="3053721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white"/>
                </a:solidFill>
              </a:rPr>
              <a:t>Planning/</a:t>
            </a:r>
            <a:r>
              <a:rPr lang="pt-BR" dirty="0" err="1">
                <a:solidFill>
                  <a:prstClr val="white"/>
                </a:solidFill>
              </a:rPr>
              <a:t>posing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problems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and</a:t>
            </a:r>
            <a:endParaRPr lang="pt-BR" dirty="0">
              <a:solidFill>
                <a:prstClr val="white"/>
              </a:solidFill>
            </a:endParaRPr>
          </a:p>
          <a:p>
            <a:r>
              <a:rPr lang="pt-BR" dirty="0" err="1">
                <a:solidFill>
                  <a:prstClr val="white"/>
                </a:solidFill>
              </a:rPr>
              <a:t>questioning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42767" y="4101655"/>
            <a:ext cx="3953434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prstClr val="white"/>
                </a:solidFill>
              </a:rPr>
              <a:t>Execute </a:t>
            </a:r>
            <a:r>
              <a:rPr lang="pt-BR" dirty="0" err="1">
                <a:solidFill>
                  <a:prstClr val="white"/>
                </a:solidFill>
              </a:rPr>
              <a:t>the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plan</a:t>
            </a:r>
            <a:r>
              <a:rPr lang="pt-BR" dirty="0">
                <a:solidFill>
                  <a:prstClr val="white"/>
                </a:solidFill>
              </a:rPr>
              <a:t>,  observe/ </a:t>
            </a:r>
            <a:r>
              <a:rPr lang="pt-BR" dirty="0" err="1">
                <a:solidFill>
                  <a:prstClr val="white"/>
                </a:solidFill>
              </a:rPr>
              <a:t>take</a:t>
            </a:r>
            <a:r>
              <a:rPr lang="pt-BR" dirty="0">
                <a:solidFill>
                  <a:prstClr val="white"/>
                </a:solidFill>
              </a:rPr>
              <a:t> notes </a:t>
            </a:r>
            <a:r>
              <a:rPr lang="pt-BR" dirty="0" err="1">
                <a:solidFill>
                  <a:prstClr val="white"/>
                </a:solidFill>
              </a:rPr>
              <a:t>about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reactions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and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results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10746" y="5392359"/>
            <a:ext cx="2851871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prstClr val="white"/>
                </a:solidFill>
              </a:rPr>
              <a:t>Critical</a:t>
            </a:r>
            <a:r>
              <a:rPr lang="pt-BR" dirty="0">
                <a:solidFill>
                  <a:prstClr val="white"/>
                </a:solidFill>
              </a:rPr>
              <a:t> </a:t>
            </a:r>
            <a:r>
              <a:rPr lang="pt-BR" dirty="0" err="1">
                <a:solidFill>
                  <a:prstClr val="white"/>
                </a:solidFill>
              </a:rPr>
              <a:t>reflection</a:t>
            </a:r>
            <a:r>
              <a:rPr lang="pt-BR" dirty="0">
                <a:solidFill>
                  <a:prstClr val="white"/>
                </a:solidFill>
              </a:rPr>
              <a:t>/</a:t>
            </a:r>
            <a:r>
              <a:rPr lang="pt-BR" dirty="0" err="1">
                <a:solidFill>
                  <a:prstClr val="white"/>
                </a:solidFill>
              </a:rPr>
              <a:t>evaluation</a:t>
            </a: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1606</TotalTime>
  <Words>1870</Words>
  <Application>Microsoft Office PowerPoint</Application>
  <PresentationFormat>Widescreen</PresentationFormat>
  <Paragraphs>141</Paragraphs>
  <Slides>33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メイリオ</vt:lpstr>
      <vt:lpstr>Arial</vt:lpstr>
      <vt:lpstr>Calibri</vt:lpstr>
      <vt:lpstr>Century Gothic</vt:lpstr>
      <vt:lpstr>Wingdings</vt:lpstr>
      <vt:lpstr>Wingdings 3</vt:lpstr>
      <vt:lpstr>Cacho</vt:lpstr>
      <vt:lpstr>1_Cacho</vt:lpstr>
      <vt:lpstr>Tema do Office</vt:lpstr>
      <vt:lpstr>Imagem de bitmap</vt:lpstr>
      <vt:lpstr>In-service Teacher Education in Brazil: projects in UFSCar</vt:lpstr>
      <vt:lpstr>Apresentação do PowerPoint</vt:lpstr>
      <vt:lpstr>Quantitative Challenges</vt:lpstr>
      <vt:lpstr>How to ensure Quality Education for All? (Qualitative Perspective)</vt:lpstr>
      <vt:lpstr>Challenging context of in-service teacher education (mathematics) in Brazil</vt:lpstr>
      <vt:lpstr>Challenging context of in-service teacher education (mathematics) in Brazil</vt:lpstr>
      <vt:lpstr>Brazilian context that motivated my research projects with Lesson Study at UFSCar:</vt:lpstr>
      <vt:lpstr> Lesson Study and PROBLEM SOLVING   Lesson Study Principles as strategy of Research Subject are essential to educate the perception of in-service teachers about the power of Problem Solving to improve the classroom activities: exploring, discovering, extending Mathematics through adequate inquiries </vt:lpstr>
      <vt:lpstr>Lesson Study in Brazilian context</vt:lpstr>
      <vt:lpstr>Lesson Study in Brazilian context</vt:lpstr>
      <vt:lpstr>Problem Solving in participative learning</vt:lpstr>
      <vt:lpstr> International trend in Mathematics Education Research on  The Professional Development for School Teachers (ICMI Study 15): Practice Based Professional Development - PBPD</vt:lpstr>
      <vt:lpstr>Apresentação do PowerPoint</vt:lpstr>
      <vt:lpstr>Graduate Program in Teaching Mathematics (case of UFSCar: Master degree)</vt:lpstr>
      <vt:lpstr>Main principles of professional development course for in-service teachers  PROF-OBMEP</vt:lpstr>
      <vt:lpstr>The structure of the program PROF-OBMEP</vt:lpstr>
      <vt:lpstr>Expanding Lesson Study in Brazil (slow but promising...)</vt:lpstr>
      <vt:lpstr>Apresentação do PowerPoint</vt:lpstr>
      <vt:lpstr>One discontinued professional professional development project</vt:lpstr>
      <vt:lpstr>A concrete manipulative for lessons about fractions (PPGECE-UFSCar)</vt:lpstr>
      <vt:lpstr>Preparatory discussion, before lesson: contents, methodology, beliefs (2014)</vt:lpstr>
      <vt:lpstr>Apresentação do PowerPoint</vt:lpstr>
      <vt:lpstr>Apresentação do PowerPoint</vt:lpstr>
      <vt:lpstr>Apresentação do PowerPoint</vt:lpstr>
      <vt:lpstr>Discussion after the report on the lesson(2014)</vt:lpstr>
      <vt:lpstr>From  classroom practices (PPGECE): problem solving, lesson study principles, bar model from Singapore Mathematics, (Campinas, SP)</vt:lpstr>
      <vt:lpstr>A sequence of Lesson Study for 8th grade classrooms, a School Project with GC (Ribeirão Preto, SP): 1- Preparing session: study and discussion with teachers</vt:lpstr>
      <vt:lpstr>2-Training session and pilot experimentation with assistant-students</vt:lpstr>
      <vt:lpstr>3- Classroom activity (Ribeirão Preto) </vt:lpstr>
      <vt:lpstr>Apresentação do PowerPoint</vt:lpstr>
      <vt:lpstr>Apresentação do PowerPoint</vt:lpstr>
      <vt:lpstr>Conclusion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In-service Teacher Education in Brazil: two examples</dc:title>
  <dc:creator>Yuriko Baldin</dc:creator>
  <cp:lastModifiedBy>Yuriko Baldin</cp:lastModifiedBy>
  <cp:revision>60</cp:revision>
  <dcterms:created xsi:type="dcterms:W3CDTF">2015-02-08T05:07:31Z</dcterms:created>
  <dcterms:modified xsi:type="dcterms:W3CDTF">2015-02-13T05:29:38Z</dcterms:modified>
</cp:coreProperties>
</file>